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2" r:id="rId6"/>
    <p:sldId id="263" r:id="rId7"/>
    <p:sldId id="266" r:id="rId8"/>
    <p:sldId id="283" r:id="rId9"/>
    <p:sldId id="267" r:id="rId10"/>
    <p:sldId id="269" r:id="rId11"/>
    <p:sldId id="270" r:id="rId12"/>
    <p:sldId id="272" r:id="rId13"/>
    <p:sldId id="284" r:id="rId14"/>
    <p:sldId id="273" r:id="rId15"/>
    <p:sldId id="275" r:id="rId16"/>
    <p:sldId id="277" r:id="rId17"/>
    <p:sldId id="285" r:id="rId18"/>
    <p:sldId id="279" r:id="rId19"/>
    <p:sldId id="280" r:id="rId20"/>
    <p:sldId id="281" r:id="rId21"/>
    <p:sldId id="282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E5F73F-84F4-4E68-9C4D-8DE2F7DAE022}">
  <a:tblStyle styleId="{CCE5F73F-84F4-4E68-9C4D-8DE2F7DAE0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cad136a2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g11cad136a2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cad136a2f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1cad136a2f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cad136a2f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1cad136a2f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eeb2e82b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2eeb2e82b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eeb2e82b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2eeb2e82b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cad136a2f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1cad136a2f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cad136a2f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1cad136a2f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cad136a2f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1cad136a2f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cad136a2f_2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1cad136a2f_2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cad136a2f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11cad136a2f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ad136a2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1cad136a2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cad136a2f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1cad136a2f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cad136a2f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1cad136a2f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cad136a2f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1cad136a2f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eeb2e82b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2eeb2e82b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cad136a2f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1cad136a2f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cad136a2f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1cad136a2f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cad136a2f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1cad136a2f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"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0C005B-A551-B607-C892-E09F8F5F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5432" y="3500284"/>
            <a:ext cx="5476568" cy="3357716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  <a:effectLst>
            <a:softEdge rad="31750"/>
          </a:effectLst>
        </p:spPr>
      </p:pic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386184" y="424862"/>
            <a:ext cx="9144000" cy="23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 Rounded"/>
              <a:buNone/>
            </a:pPr>
            <a:r>
              <a:rPr lang="en-US" sz="5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</a:t>
            </a:r>
            <a:r>
              <a:rPr lang="en-US" sz="540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WHEELCHAIR ACCESSIBILITY FOR EVENT CENTERS</a:t>
            </a:r>
            <a:endParaRPr lang="en-US" sz="5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409700" y="4148736"/>
            <a:ext cx="9143999" cy="136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dirty="0"/>
              <a:t>By:</a:t>
            </a:r>
            <a:endParaRPr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lang="en-US" sz="2800" b="1" dirty="0">
                <a:solidFill>
                  <a:srgbClr val="002060"/>
                </a:solidFill>
              </a:rPr>
              <a:t>Emmanuel Adetunji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lang="en-US" sz="18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 at National Accessibility</a:t>
            </a:r>
            <a:endParaRPr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5B41-B58E-FFF4-5261-350225B1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135" y="393168"/>
            <a:ext cx="2019607" cy="23355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 descr="data:image/png;base64,iVBORw0KGgoAAAANSUhEUgAAAnMAAAG6CAYAAABjv8DvAAAAOXRFWHRTb2Z0d2FyZQBNYXRwbG90bGliIHZlcnNpb24zLjUuMSwgaHR0cHM6Ly9tYXRwbG90bGliLm9yZy/YYfK9AAAACXBIWXMAAAsTAAALEwEAmpwYAACvG0lEQVR4nO29f5xUV33//3rPMMAsRmaJVMMGAokpNJQAggFLf0jaBg1NpPmF1KhVv9rP56MfDaZ83LSpAY1mLR8ltbW2abXqJzGBJBaJpCW2wdpSIQHZDaKh+UUgS2JoYDFhB5jdPd8/7j3LmTvnnHvunXtn7uy+n4/HPnb3zsy9555z7tzXfZ/3DxJCgGEYhmEYhmlNcs1uAMMwDMMwDBMfFnMMwzAMwzAtDIs5hmEYhmGYFobFHMMwDMMwTAvDYo5hGIZhGKaFYTHHMAzDMAzTwrCYY5gWgIgOEtHvNOhYtxPRfxPRSwnv9w+J6D+S3KfmGH9CRH+f5jGYsxCRIKI3p7DfbxDR7XV8PvXrhYj+JxH9nIheI6JzQ967loju9v+e7vfbmDqOXfc+mJEFizlmxEJEv05E/0lEJ4joGBHtIKK31rnPGkFS740nSYjo7UT0Qh2fnwbgZgCXCCHeFHitg4gGiOgizef+kYj+b9zjJoUQ4vNCiP+v2e3IKkT0bl/oUGD7GCJ6mYh+r1ltyzJB0UpEBQBfAnCFEOJ1QohXUjjmnxPRYSL6BRE9T0R/kvQxmJEDizlmREJErwfwPQB/CWASgA4A6wCcbma7dGTs6XoagFeEEC8HXxBC9AL4VwDvVbcT0SQAVwL4ZkNamCGyMHYR27AZQAnAbwW2vwOAAPDPybRqZGDp2zcCGA9gf4qH/xqAWUKI1wP4NQDvIaJrUjwe08KwmGNGKr8MAEKIe4UQg0KIshDiESHEE/INRPRhIvoZEb1KRD8lorf42zuJ6Bll++/7238FwN8AeJu/tNJHRB8B8B4A/8ff9pD/3ilE9CARHSWi54jo48px1xLRA0R0NxH9AsAfKts2+sf9MRHN1Z0YEY0jojuJ6Ij/c6e/bQKAfwIwxW/La0Q0RfP5iUT0Lb9tzxPRrUSU85elvq98/huaw38TATEH4N0AfiqE2GfqO8N5zCKi7/tW0wNEdIPy2jeI6CtEtNXf1y7VIkhEs5XP/lxaLdTlLP//+4noJd86+0Mimm1qT+DYf+Pv/1Ui+jciukB5XRDRR4noKQBP+dt+j4i6/Tnxn0R0qfL+TxFRr7+vA0T02/72y4hot295+TkRfcnfXmNdJWXZ0DB/JhLR14joRf9YtxNRPnhuQohTADYBeF/gpfcB+LYQYoCI3kBE3/PP5RgR/TsRhd4rTPPKf+0iInqUiF4hbwn/HiIqKZ+d78/5V4loIzyhFHa8sHbOI6In/LHfSETjlc9+mIie9j+3Rb1OguNLRD/0X+rxr4tPATjgb+sjokf9z/0FnbWk7SGi3wg7BxtCiANCiJPKpiEAwSXt9xDRIb9P/7Se4zEtjhCCf/hnxP0AeD2AV+CJj3cCaA+8fj2AXgBvBUDwviQvUF6bAu9hZyWAkwDO81/7QwD/EdjXNwDcrvyfA7AHwKcBjAVwIYBnASzzX18LoAJghf/eorLtOgAFAH8M4DkABf8zBwH8jv/3ZwDsBPBLACYD+E8An/VfezuAF0L65lsAvgvgHADTAfwXgA+5fN5v6wkAv65s+xGAm6L0HYAJAA4D+ACAMQDmA/hveMu7sk9fAXCZ//o9AO7zXzsHwIvwloPH+/8vUvr2bqVtH/RfHwfgTgDdDnPnGwBeBfCb/uf+Qh1zeBas78Oz+Bb9tr8MYBGAPID3++M1DsBM/zyn+J+dDuAipd/e6//9OgCLTWMQGP+1qJ0//wjgb/1+/SUAjwH4I8P5LQHwCwBF//+JAMoA5vn/3wHvoaXg//wGADLsSwB4s8O8ejOA3/X7ZDKAHwK4039tLIDnAaz2j3edf363h4yTsZ1+fz0Gby5OAvAzAP/Df+1yeHPtLX57/hLAD03jGzxPZRwFgDHKthsBnAtvvt4M4CUA44PzUvdZyzl2AnjNf/+zAM4P7OPv/PGfC2/V4Vea8X3LP83/aXoD+Id/0voB8CvwbswvABgAsAXAG/3XtgH4hON+ugG8y//7DxEu5hYBOBR4zy0A/sH/e61681C27VT+z8ETLL/h/38QZ2/mzwC4UnnvMgAH/b/fDrsYywM4A180+dv+CMAPXD7vv+fvAdzl/32xv79fitJ38ITevwfe+7cAblP69O+V164E8KT/9yoAew3HG75pal4r+TfAiSHn9w34wtH//3UABgFM9f8XAC5XXv8qfDGtbDsAbynzzfCE3u/AF+bKe34Ib+n/DYHtNWOAWjGnio83wruRF5VtqwBst5zjUwD+wP/7wwB6lNc+A0+Uvdn0eeW9wj9H67zSfG6FHEN4ovkIFMEI7wElTMwZ2+n3143K/38O4G/8v78G4M8D41sBMF03vup5Kv9PR4ggA3AcwNzgvHT5bGA/BO+BYR2AcwL7OF9532MA3u2yT/4ZeT+8zMqMWIQQPxNC/KEQ4nwAvwrvKf1O/+Wp8ERRDUT0PmXJrM//7BsiHPoCeEuVfco+/gTeTVdyWPO54W1CiCF4IrRmmdTf9rzy//OG9+l4AzwrRvDzHY6fBzxr5/X+stV7AWwTvo9dhL67AMCiQB+9B4AadKFG0/bDu+kClrFTIaI8EXWRt+z7C3g3eBjaE0Qdi9cAHEN1H6vjdwGAmwPnMhWeNe5pADfBu5m/TET3KUt6H4LnDvAkET1O0YIPgscvAHhROf7fwrPQmfgWzi61vtf/X7IewNMAHiGiZ4mo06E91nlFRG/0z73XH4u7cXYcpgDoFcJTJMpnwwhrp2n+VF0//vi+guprQHd9WiGiPybPbeOEPwYTEe17Q4vw2AvPerou8LLpHJlRBos5ZlQghHgSnsXlV/1NhwHoojIvgLd08TEA5wohSgB+Au/pGPCehmt2H/j/MIDnhBAl5eccIcSVls8AngCQ7cgBOB+exSLIEXg3cMk05X26/ar8NzwrRPDzvSGfU/kPeOLmXfCWlr7ptzms71QOA/i3QB+9TgjxPx2Ofxje0nUYf+C38Xfg3Vin+9t17QmijsXr4C25qWOh9vNhAJ8LnEubEOJeABBCfFsI8evw+lwA+IK//SkhxCp4ousLAB4gz+/xJIA25fh5eEuTKsHjn4Zn4ZPHf70QwuYf+P8A/DYRvQ3AYnjL2PDb9aoQ4mYhxIUArgbwSennZyFsXn3eb/Mc4Tn034iz4/AigA6iqgjbaSHHi9tOIHD9+H1+LqqvgbDrqArfP+7/ALgBnktHCZ47gstcc2UMNN9ZDAOwmGNGKOQ5199MROf7/0+Ft/S003/L3wP4YyJaQB5v9sXIBHhf5Ef9z30AZwUgAPwcwPlENDawTRUXjwF4lTzH96JvIfpVCk+LsoCIriEvgu4meDfonZr33QvgViKaTERvgOebJ53+fw7gXCKaqDuAEGIQngP854joHP+cP6l8PhTfgvIteAKkBOAh/6WwvlP5HoBfJqL3ElHB/3kreUEmYXwPwHlEdBN5gR/nENEizfvOgdeHr8ATR593O0MAwJXkpbYZC+Cz8JbATdaavwPwP4hokT+XJhDRcr9dM4nociIaB+AUPOvKEAAQ0Y1ENNm3wvb5+xqC52s23t9HAcCt8Hy7tAghXgTwCIAvEtHryQtmuYiIfsvymYPwRPm9AL4vhBi28JAXzPFmX1ydgLfEPGTrLId5dQ48368TRNQBYI3y8R/Bc4P4uD8ProHnK2klTjt97gXwASKa54/L5wHs8vvERPAaD3KOfw5HAYwhok/D89uNhT+Gf0RE7f6cugzAR+FFkzNMDSzmmJHKq/B813YR0Ul4ougn8ByTIYS4H8DnAHzbf+9mAJOEED8F8EV4N5ifA5gDYIey30fhpSN4iYj+29/2NQCX+Etcm/0b2+8BmAcviOG/4YlHrcBS+C48X7Lj8Ja+rhFCVDTvux3AbgBPANgH4Mf+NmmBvBfAs357dMuv/xue9edZeDf0bwP4ekjbgnwLnvVkoxDitH/ssL4bRgjxKoAr4EXCHoG3XPQFWERL4LO/C+Aq/3NPAVhqaOPz8CwuP4VeGJv4NoDb4FkgF8CzJJnasxue39lfwRu7p+H5BwLe+XTBmwMvwbPC3eK/9g4A+4noNXhBFu8WXtT1CQD/C96c6YU3VmG5A98HL5Dgp34bHgBwXshnvgnPQvWtwPaLAfwLPPH1IwB/LYTYHrIvwD6v1sELODgBYCuA78gPCSHOALgGXp8dg3cNDL9uIVY7hRD/AuDPADwIzyp4Ebx5aGMtgG/619QNmte3wUvr8l/w5twpxFiqDfD78NwJXoUniv/S/2GYGmTkD8MwTYSI1sJzsDaKBqYxkJeS5QUhxK3NbgvDMIwLbJljGIZhGIZpYVjMMQwz6iCi/XQ2sbL6855mt405C3m1dnXj9E/NblsSGM7tNaoz4TAz+uBlVoZhGIZhmBaGLXMMwzAMwzAtTNOLRDeTN7zhDWL69OnNbgbDMAzDMEwoe/bs+W8hRDDv5OgWc9OnT8fu3bub3QyGYRiGYZhQiEhbHYWXWRmGYRiGYVoYFnMMwzAMwzAtDIs5hmEYhmGYFobFHMMwDMMwTAvDYo5hGIZhGKaFYTHHMAzDMAzTwrCYYxiGYRiGaWFYzDEMwzAMw7QwLOYYhmEYhmFaGBZzDMMwDMMwLQyLOYZhGIZhmBaGxRzDMAzDMEwLw2KOYRiGYRimhRnT7AYwDMMwzGhj895erN92AEf6yphSKmLNsplYMb+j2c1iWhQWcwzDMAzTQDbv7cUt39mHcmUQANDbV8Yt39kHACzomFjwMivDMAzDNJD12w4MCzlJuTKI9dsONKlFTKvDYo5hGIZhGsiRvnKk7QwTBos5hmEYhmkgU0rFSNsZJgwWcwzDMAzTQNYsm4liIV+1rVjIY82ymU1qEdPqcAAEwzAMwzQQGeTA0axMUrCYYxiGYZgGs2J+B4s3JjF4mZVhGIZhGKaFYTHHMAzDMAzTwrCYYxiGYRiGaWFYzDEMwzAMw7QwLOYYhmEYhmFaGBZzDMMwDMMwLQyLOYZhGIZhmBaGxRzDMAzDMEwLw2KOYRiGYRimhWmImCOi8UT0GBH1ENF+Ilrnb59BRLuI6Gki2khEY/3t4/z/n/Zfn67s6xZ/+wEiWqZsf4e/7Wki6mzEeTEMwzAMwzSbRlnmTgO4XAgxF8A8AO8gosUAvgBggxDizQCOA/iQ//4PATjub9/gvw9EdAmAdwOYDeAdAP6aiPJElAfwFQDvBHAJgFX+exmGYRiGYUY0DRFzwuM1/9+C/yMAXA7gAX/7NwGs8P9+l/8//Nd/m4jI336fEOK0EOI5AE8DuMz/eVoI8awQ4gyA+/z3MgzDMAzDjGga5jPnW9C6AbwM4PsAngHQJ4QY8N/yAgBZdbgDwGEA8F8/AeBcdXvgM6btunZ8hIh2E9Huo0ePJnBmDMMwDMMwzaNhYk4IMSiEmAfgfHiWtFmNOnagHXcJIRYKIRZOnjy5GU1gGIZhGIZJjIZHswoh+gBsB/A2ACUiGuO/dD6AXv/vXgBTAcB/fSKAV9Ttgc+YtjMMwzAMw4xoGhXNOpmISv7fRQC/C+Bn8ETddf7b3g/gu/7fW/z/4b/+qBBC+Nvf7Ue7zgBwMYDHADwO4GI/OnYsvCCJLamfGMMwDMMwTJMZE/6WRDgPwDf9qNMcgE1CiO8R0U8B3EdEtwPYC+Br/vu/BuD/EdHTAI7BE2cQQuwnok0AfgpgAMBHhRCDAEBEHwOwDUAewNeFEPsbdG4MwzAMwzBNgzyD1+hk4cKFYvfu3c1uBsMwDMMwTChEtEcIsTC4nStAMAzDMAzDtDAs5hiGYRiGYVoYFnMMwzAMwzAtDIs5hmEYhmGYFobFHMMwDMMwTAvDYo5hGIZhGKaFYTHHMAzDMAzTwrCYYxiGYRiGaWFYzDEMwzAMw7QwLOYYhmEYhmFaGBZzDMMwDMMwLQyLOYZhGIZhmBaGxRzDMAzDMEwLw2KOYRiGYRimhWExxzAMwzAM08KwmGMYhmEYhmlhWMwxDMMwDMO0MCzmGIZhGIZhWhgWcwzDMAzDMC0MizmGYRiGYZgWhsUcwzAMwzBMC8NijmEYhmEYpoVhMccwDMMwDNPCsJhjGIZhGIZpYVjMMQzDMAzDtDAs5hiGYRiGYVoYFnMMwzAMwzAtDIs5hmEYhmGYFobFHMMwDMMwTAvDYo5hGIZhGKaFYTHHMAzDMAzTwoxpdgMYhmEYZrSxeW8v1m87gCN9ZUwpFbFm2UysmN/R7GYxLQqLOYZhGIZpIJv39uKW7+xDuTIIAOjtK+OW7+wDABZ0TCx4mZVhGIZhGsj6bQeGhZykXBnE+m0HmtQiptVhMccwDMMwDeRIXznSdoYJoyFijoimEtF2IvopEe0nok/429cSUS8Rdfs/VyqfuYWIniaiA0S0TNn+Dn/b00TUqWyfQUS7/O0biWhsI86NYRiGYaIwpVSMtJ1hwmiUZW4AwM1CiEsALAbwUSK6xH9tgxBinv/zMAD4r70bwGwA7wDw10SUJ6I8gK8AeCeASwCsUvbzBX9fbwZwHMCHGnRuDMMwDOPMmmUzUSzkq7YVC3msWTazSS1iWp2GiDkhxItCiB/7f78K4GcAbF6e7wJwnxDitBDiOQBPA7jM/3laCPGsEOIMgPsAvIuICMDlAB7wP/9NACtSORmGYRiGqYMV8ztwxzVz0FEqggB0lIq445o5HPzAxKbh0axENB3AfAC7ACwB8DEieh+A3fCsd8fhCb2dysdewFnxdziwfRGAcwH0CSEGNO9nGIZhmEyxYn4HizcmMRoq5ojodQAeBHCTEOIXRPRVAJ8FIPzfXwTwwZTb8BEAHwGAadOmpXkohmEYhmkaozWX3Wg874aJOSIqwBNy9wghvgMAQoifK6//HYDv+f/2ApiqfPx8fxsM218BUCKiMb51Tn1/FUKIuwDcBQALFy4UdZ4WwzAMw2SO0ZrLLqnzbjVB2KhoVgLwNQA/E0J8Sdl+nvK23wfwE//vLQDeTUTjiGgGgIsBPAbgcQAX+5GrY+EFSWwRQggA2wFc53/+/QC+m+Y5MQzDjFQ27+3Fkq5HMaNzK5Z0PYrNe7XPxkyGGa257JI4bykIe/vKEDgrCLN8HTTKMrcEwHsB7COibn/bn8CLRp0Hb5n1IIA/AgAhxH4i2gTgp/AiYT8qhBgEACL6GIBtAPIAvi6E2O/v71MA7iOi2wHshSceGYZhmAiMVovOSGO05rJL4rxtgjCr10BDxJwQ4j8AkOalhy2f+RyAz2m2P6z7nBDiWXjRrgzDMExMWvFGxtQypVREr0bAjPRcdkmcdysKYa4AwTAMwwzTijcyppbRmssuynmb3AlaMalzw1OTMAzDMNlltFp0RhrSitpKTvxxCQYrXLugA9ufPGo9b5s7wZplM6teA7IvhFnMMQzDMMO04o2M0TMactnpRNmDe3pDkzDb3Al2dF4+/J5WEcIs5hiGYZhhRpNFh2l94vp4hrkTtJoQZjHHMAzDVNFqNzJm9BLXx3OkuRNwAATDMAzDMC1J3GCFkRYgwmKOYRiGYZiWJK4oWzG/A3dcMwcdpSIIQEepGOpnl2V4mZVhGIZh0HolnJj6fDxHkjsBizmGYRhm1GASbFz5onUZSaIsLizmGIZhmFGBTbBx5YvRwUi1vrKYYxiGYUYFNsHGlS9GPjYxD7R2Oh4WcwzDMMyowCbYRlqqiqzSTMuYScyve2g/TlWGWnqJnaNZGYZhmFGBLY3FSEtVkUWkZay3rwyBs6JJ1kRNG5OYP95fMVpsWwUWcwzDMEzdmIqWZwmbYBtpqSqyiG2ZuxFEtbK20hI7L7MyDMMwddEqkaBhaSw4KjJdmu2XaKo7PG5MDn3lSs37W2mJncUcwzAMUxdZiwS1+WWxYItPvf5uzfZLNIl5AFqRJ1+7dfM+3LvrMAaFQJ4IqxZNxe0r5jSkza6wmGMYhmHqIkmLS72CIYqVsBXTVMRtcxr9uuaBHqzdsh8nyhXrPuWxdUIOAJbOmtywc7OJed0+bt28D3fvPDT8nkEhhv/PkqBjMccwDMPURVIWlySWa12thK2yNKwSt81p9WtlUAwvT5r2GTy2ju1PHo0tFsPOrV4Re++uw8btWRJzHADBMAzD1IUusKCQI/SfGYgUEJGEg7yrlbDZzvhxiNvmNPs1bJ+6Y+v2bROLtshX27m5Rs/a3jcohLbNpu3NgsUcwzAMUxfBSNBSsQCQl/IhSgqKJJZrbelHkj5Wo4nb5jT7NWyfLseYWCzEFou2c3MVsa0o7IOwmGMYhmHqZsX8DuzovBzPdS3HhHFjUBmstly43BxdhZgN13xxSRyr0cRtc1r96rJPl2OcOOWJfheC4s12bq4ithWFfRAWcwzDMEyixL05JpG41zVfXCsmCY7b5rDP2XIEytdWb+zG+EIOpWIBBKC9rYBCjkLbsmbZTBTy1e8LEmXFMijebOfmKmJt72tvK2hfI0KmcipyAATDMAyTKHEDIsLywLnikn4kqWPZSDpaNm6bbZ8Lq1eqvna8v4JiIY8NK+dFCy6I4V7W3lbAa6cGUBk6++GgAJXHLrUVMG5MThsoYUs5IjHln1uzbCbWbtmvbZ8UoFkJnCGRMSe+RrJw4UKxe/fuZjeDYRhmRKGLYCwW8qOiooKahoNQrWOy2AdLuh7VCu8OX3ibXtvReXld+7dBAJ7rWm4Ui2HzS/3cxGIBREBff63QU99XLORQHhiCEKjKJTejc6uTFo3SJ/VARHuEEAuD29kyxzAMwyTKivkd2P38sapEq9cuGPnJeoMiIygCmplI2UScJfEovmS29+aJtFGh0oJrsrCGBSyseaBn2Gezr1xBIU/D1kTJ5r29Ve/rrwwNvzYoBB7c04uFF0wyWpmjnGcjYDHHMAzDJMrmvb14cM/ZtA7qzTEpIWPLyt+sZMCuaTiikub5hC2J215zaZdp/x3++9fc31O1lFrIkdYHUD2WyVLW21fGuof21wTfVAYF1j20v6ptuvepSHG4ZtnMKtFnotmBMyzmGIZhmERJu7yXLSv/wgsmJZIMOI6AchFqzUikbMPmLwZAK2R6+8qYt+4RnDwzMPyaqV1h+0cwNkITKxG0opnIE+F4f22NVQA1203vU5HjOThkP24WAmc4mpVhGIZJlLRTPdiy8ieRM8w12WyQMKEW56afdg600Ohfg47pK1ec0s/Y9r9+2wGtFU3uQ0bS3rSxO1TIAckn8p1SKmLdQ/uh03I5gjVautGwZY5hGIZJlLQLqtuy8ocJSReLW1zLos4KJYMgOkKse6Z2NSIHms03rRJilQoi2+VSnN52bi5lwIJ0hPi3XXTLw8PtKBULw6XIdEjhfdPGbu3rQwI42LXcuW1pw2KOYRiGSZTQpbU6MTnO54nwponjjULSdckyriCMmzrE1q60hbGNOIKx1FZwLk5vOzcX/8MgYYEKajvWXj0bn9zYjSHN+1ThbRJzWYOXWRmGYZhEcU3cG5dVi6Yat9uSyLouWdqSyEr/LXUJds0DPXUljrW1K43kxrYkwSpxBKMQ9mVwFd25Ebw+dYkgJXsuYiP37PIEXT6QzLiQJ9y5ch52dF6O3c8fw0W3PGzcR7GQLfnEeeY4zxzDMEzLESea1ZYzTLXG2PKYrXtov9Z5vr2tgNuumh0rv56pXbp8a7a8aS5s3turjSBdf/3cmv3EWeoM5tYLcufKeVVjs3TWZGx/8qg2L58N2eabN/XE8pUzLcl2+G1SLYs6pAxsZLQ0YM4zx2KOxRzDMMyoICyBrSnxrHrDnt651fh5m0CwJZS1Je7d0Xl57ETEOsH7vZ4Xtb5i5O/Yllh3fCGH0wND2oAAtc0vnTilFVgEYHwhXyUOc+Sdj4sU0fkf2sbDZV+67TnDMr6JRiaDZjGngcUcwzBM61BvvjUXS1OY8LKJB5tAeM7iLG+zBAK1Jalc2hz0W4tCIU9Yf121pc6l7+T5Txibx8kzte8zbXdlyUWTcM+H31a1zTYebYVcVTJgdXv7hHGRK1PYaHYFiGwt+jIMwzCMhrjpQlRUXz4TYU7/paK+8HqpWHAu7G5rF/n7Gl/IYfXGbty8qSd0mVMnSkx+ay7IJLsqpoCEvOK4JoWsTrDlSL89CjueOYZbN3uBIdLvz4ZOyOUI+Pw1l2LprMl1tSVIsytAsJhjGIZhMonqqK8TNWrwgqtT/4r5HdjReblR0IUJr7VXz0YhF3CczxHWXj07kWAFAS+H2/H+CgTccqflNZEA9eZck36Bsl9NVqwhIYwCt/p9+nZG5e6dh6qEvQvyqB2lIr50g1fWa/uTR+tui4oArPMubRqSmoSIpgL4FoA3wjvnu4QQf0FEkwBsBDAdwEEANwghjhMRAfgLAFcC6Afwh0KIH/v7ej+AW/1d3y6E+Ka/fQGAbwAoAngYwCfEaF5DZhiGaWGCy3omcaLLSeZSJSFu+hSX9CP1piaJiilNi8lvbUyenJLwBqs86HCtXSrbWQz4zMUhatoS6WenLoOmYUlLujpHFBriM0dE5wE4TwjxYyI6B8AeACsA/CGAY0KILiLqBNAuhPgUEV0J4H/DE3OLAPyFEGKRL/52A1gIb3z2AFjgC8DHAHwcwC54Yu7LQoh/srWLfeYYhmGySViwgkRa2OIEHjSrhmsQ13M1EcVn7sbF07DwgkmhdU5duXHxtMi+eVGiVpNEDZyot89NYlkeJy3/OZPPXEMsc0KIFwG86P/9KhH9DEAHgHcBeLv/tm8C+AGAT/nbv+Vb1nYSUckXhG8H8H0hxDEAIKLvA3gHEf0AwOuFEDv97d+CJxatYo5hGIbJJi6WE2lJW21I7Bq2D1Plg6RwTZ9Sr7DR+X8tvGAS7n3scFVd0XyOsPCCSVXnPW/dI9ZKCGFsf/Io2tsKTrVOJc1aMlMtZ2uWzXSq96pDBqes3titPZdm+M81vAIEEU0HMB+eBe2NvtADgJfgLcMCntBTvTdf8LfZtr+g2c4wDMO0EFLkmG6xeSIMCVFlSZNpO4KkVSXBxaJnq4Kw8IJJkZdV29sKaBs7RnueOv+v9dsO1BSIHxw6W/c0KSGZZERoI1CTMcc5+TwRrl3giWFTzsFSW7gPYdI0VMwR0esAPAjgJiHEL0iNghFCEFHqgp2IPgLgIwAwbdq0tA/HMAwzYkl6mTLMd8yUzyvt8mGybbpcbyY/KVM06d07D0VelizkCbddNTvUAuli7ZPtrddvrZU50leOVXcW8ET5g3t6sfCCSThl6EPT9jRpWDQrERXgCbl7hBDf8Tf/3F8+lX51L/vbewGo9VrO97fZtp+v2V6DEOIuIcRCIcTCyZOTDU1mGIYZLSSRKiSIzbHdVhIs7fJhagkvoNagoysJVm80qaSjVBzO+RZWZkwdDxtpCrlSseAU3dpMppSKdS2FyvEua1KfeK/rt6dJQ8ScH536NQA/E0J8SXlpC4D3+3+/H8B3le3vI4/FAE74y7HbAFxBRO1E1A7gCgDb/Nd+QUSL/WO9T9kXwzAMkzCudU4B97QhphssAdjReblVnMmUI891LQ99b1TWPbQ/1LdKtY6F5T+Liyk32tJZk2MVpk+DvnIFa6+endm8Z9JiW+8SfLPzygVp1DLrEgDvBbCPiLr9bX8CoAvAJiL6EIDnAdzgv/YwvEjWp+GlJvkAAAghjhHRZwE87r/vMzIYAsD/wtnUJP8EDn5gGIZJDdPNLLg9StoQU5qLJH3fbEvD6multgKEAE6UK06uVap1LElRpfaXKTfa9iePpiIuSsUCfnGqYi3fpWPtlv1NCVntKBXRf2bAGIyhRrPufv5Y7AoZAIZr5Jrq9DaaRkWz/gfO5u0L8tua9wsAHzXs6+sAvq7ZvhvAr9bRTIZhGMYRV+Fls+Cl5ftmEmw2YQlUl82KEp0p25iWdUz2l01AR8n35srvzT0vluCpJzq2Hnr7ymhvKyBHCBWgW5940fhaqVgIza9HBCy/VN8/yy89z7nNSZFVSyjDMAyTYVyrHbha8IBkfN9svnw2YRlXiKltjGodK+QId66c51QZQQo2HVNKxcTLU+WJ8O1d8S1XzeJ4fwVEpLUeqXPBJta7b7sC66+bay37dry/YhS6SVeXcKHhqUkYhmGY1selEgIQfem03txvNsEWRVi6MGFsHjs6Lx/2k4u8qugrDpdgCdm/a+7vqYrCzBFw8vRAXUuGOpIK4GgGwZQsKuXKIG7e1JPq8ZvhT9eQChBZhStAMAzDpIvOj8yUYkT32aipT2Z0btWKKoJZWHaUijh+8rS2MHsYd66cV5efnK2ChaSQJ0wYO6ahy5dEwGiVB+1tBZzoryBuTGozKkDwMivDMAyTONJatXpjN8YXcigVC5GWTuOmPrEtRdqWhssD8W7d9frJHekra9sllwnb2wqAaLwfmhBAsTA6JcLxOoRc0vkNXRmdI8UwDMOkRlCIHe+v4PTAEDasnOecNiRK6hN5TFu9zaWzJtf45LW3FTBuTM4ryxTDClUqFupeUptSKmp9BTesnIeDXcvRNnZMrOS2SXDHNZeySIhA0vkNo8DLrLzMyjAMkygmURVl+cm2XPpc1/KqbS4pQYLHTiqNiKnguq0Qu8S03Jxk3dZ6eeM5Y/Hfr1Va2oeuEZSKBXTfdkXqxzEts3IABMM0kaTLITFMFggLNHCZ91ECJ1yWOoNtirM8KlOnqSnUdCKnWMg77fv89vFaIZelcls/f/VMs5vgzI2LpyUeCOLKiSalY5GwBZUZdbhmo29EO5Iuh8QwWSBK2SnTvF+zbCYK+eoEE4U8af2RXJY6g22Kszwq4Fn4dDaqvJ8OQy612dJaSJ56+STe83c/qtqWlUoOrcimxw83zc9PAE29n7CYY0YVWRJQUX2CGKZVsAUaRJr3QdVkWOkLqxChc0o3fSZMhJlE4JAQVaXE1iybiUIuPH/cjmeOVf2fdOLf0cSZQYGcQ86+tOjtK2PNAz1NuZ+wmGNGFVkSUEnnvGKYrGBL/us679dvO1Dj+F8ZErh5Uw9mdG7F/M88gnnrHsGMzq04eXqgxoon/ysVCxhf8IIcVMuJTnAW8oSTpweM59XeVjCKwBxRrbU/hq5wSSDMmDl5prlWzcqgwLqH9jf8uOwzx4wqsiSgGlGHstGwDyAjMSX/dZ33pmtS+qipGfz7yhUUcoT2tgL6+ivDcw9AaF1YtRbra6cGjClACnnCbVfNrtlnsF29fWUvOla7Fz1Luh7F9HOL2Pns8cQCDUZznrh6SKLfopSCSwoWc8yoIksCKqk6lFkhSkF1JpykhXFWhLbrvI9aa7QyJNA2dgz2fvpsROGSrketdWFVwbmk61FrgfalsyZXCb9xY3I4Ua4gp4lajaoFevvKiS+vJink2tsKTREozaBVBTAvszKjCtd6ko0giTqUWSJLS9itTtK+nbr9rXmgZ3iZMui4nWaQkOu8112rYfT2lavaHMUSb3ov+W15cE+vNm/eUKve/SNwehQFZLgEroRRKhYSaEk02DLHjCpc60k2sj2tKt6CmCwLo8GhO2mrl00Yx9mvbn+VQTG8pKhaUQFU1f/s7Stjzf1eLcuk5qrLvA9eqzoLmA4pVm1LnTpLvM1qbxuP0iiwWsUpc9aqTD+3iCMnynVZ6H5v7nnJNcgRFnPMqGMkCahG4CpUbMlTRzJpLC8n7dvp8jkpTk6eHtAGHqzdsj/S+ajzptRWgBBeLq4wsWuab1Hzr5nuxSZLvG35d/XGbu2+jvSVMbEJVhgmPX707LG6l1q3P3k0mcZEgMUcM0xWfGoazWg9bxeiCBWT1cTFmmK7gac9NvUeI2krGhDNt7OeBLxBbBUHotQGDc4b1XJlm0Mu8239tgOxrb0dlvG1We1Nx3TpV1nlYe2W/Q2vr8pEZ0jU7yPYjIA69pljAGQr/1ojGa3n7UoUPziTr0mYD4ppDG7dvC/1sQkbfxffsTQipF19O6Mk4HXxP0sqECgs8a1pDoXNtxXzO7Cj8/JY1l4CnOvCBrGNh60tqj+grckdpSKWXDRpxFuxW4V6l82bYa1lMTfKMN2cRqvz+mg9b1ei+MEtnTXZ+F6bE71pDO7ddTj1sTEd+6aN3Zi37hGseaAnVCjZqh3ExTVIwHX+6grMBxPaSnHS3qa/Eem2m75PXIRslCCE4PbFF7aH7j9I2HjYhLFtPGyWZ1U82gTCjs7Lcc+H34Zn7rgy8nkx2aMZmpyXWUcRtiWMLOVfayQj8bzjLhvqPhfFD87mJ2JbWgvLJxYkybGx7Uu3JKZbPk0rxYyLb2eU+Rvcn22erHmgB5XBs/2v5lhTP2/6PnFZfowahKBy8BX9vuV8VWunAtXjYfLl0wVYSGG/ftsBrFk2Ezs6L6/ax+qN3cZrpKNUxK2b9+HeXYcjuRqYIHgWH16qzT59nGeOSRPbU3yW8q8lRdLFvFuBMJ8jV+dy+bkofnBhN2+TH5lpDEw3ySTHJmouM6BWKDUzQrqe+WsSiyvmd2D388eGRUieCCvfOnX4vXIO6Y4rx1gncFXiBCGo2B4ApOghQlUCYd08V61lNsFVE+2riF3d54qFPKafW3Qu+j7/M4/gRH8FtphRgWh+i0wtjUqk3Iz7By+zjiJsT/FZyr+WBPX4ErXyedsEu61PTJ8z+fDo/OBc/H10c9C0PLv4wvbUxyZOLrOSYRmyGaQxfzfv7cWDe3qHRcqgEHhwTy827+2tmkMmjvSVtcu6pWIhNJ+i6/Ky7WYpRc+pipcHTl3qrKeIvbyO1j20v8pqGSRPhGsXdGDns8ed9308RMgxydAIIVfIU1PuH5Esc0TUAeAC9XNCiB8m3SgmHWxP8VnLv1YvrhGGzT7vpKM1bYLd1ic2S0exkHdaQnRZStLdhE3LswdfKeOOa+akOjZxIiSDpxnXGpp0+xuR407+bUOOcdwUQC6fW7NsZs1ScBDd9V7vEr0t2lcixW9SZbmYFqNJw+4s5ojoCwBWAvgpAHk1CwAs5lqEsCWMkZR/rR5fokaRRn4ym2C39YnpczKVg4tY6AhZsjSJQFu7GjE28hiuecxOBJa6bEEUa7fsx8kzA8OiI40SZ7ufP4aXTpyCAPDSiVPY/fyx1B4IwkjCcuoqfgeHwu+awTbHWVaP8/m41r9GkyMvFQeTHJUhUVdaorhEWWZdAWCmEOJKIcRV/s/VKbWLSYGRVj7KRhoRhkmTRiStbdnN1ie2z8l0EM91LbemdtDtQy682uZaVsYqeH2YFo2DaQfCgiiC1qMkI3Jv3bwPd+88VLUkevfOQ7h1876QT5qxjYdtTJL4PnF1j1j30H4nERJsr2lJ3wV5PSRRqikrKUjSEHLNKGWVNZoRQBdlmfVZAAUAp1NqCxMgjeWZrFjf0k4G2wpF7KNYQFz7K2zZzdQnSSzXRdmHej7jC/pnynpuvLbjhfWf3D7/M49o00kE78NxIgxlupZ65/29uw4bt9++Yo71s6Y+Cbt2dK+FiTjX/nd1j3DJA6a73uNm5u8oFbF01mSs33YgkSCErCzB5vyAgCRbw0EazTEahIo5IvpLeGPdD6CbiP4ViqATQnw8veaNXtJYgssKjTi3RvvCxRGnpiUbAVTd6KP2ly1KETD3SRJC32UfwfMpG+o+Rr3xRo3Ule01YUovENwe18iSxLyPW3XDtdKCaT4HU3usVtJ3xKnqIEkiVRABxmvQ7gaQM87Fk6cHsPHxw1VW1mD6k1aEl1jTIckHUVdcLHO7/d97AGxJsS2MQholgrJCo86tUVbIuGLBlr5B3UeS/aX2iZorKymx6yJqXSMKo9zAN+/tNRaHj9t/Nv9D9TzruR+q7YjzQBC3Hm5Yn9iuHZOPoWneR+n/JFIFPde13Pm9KqcHzPGkOmuTQLifKDM62frEi6GW8aQJFXNCiG82oiFMNSMxma1kpJ1bXLEQFkkZFmnq0l9JW6vCjuWyT9dxjnIDX7tlv7E4fDBgwbUdpuXGpbMmRyr4XsgRXjd+jHFp8EhfOfZ4rFo0VZvLbNWiqdY2JXENus77KMdydY8w1c40VamwXUeSOFaqRn1n5QCAgxUaTlshh36DtdZGveXA4uCyzDoLwAYAQwA+DuDP4AVD/BeA9wshfpZmA0crIy2ZrcpIO7d6bozSyjGjc6vWwmOLNHUtT6QTCPVY+9Ss9nkirFo0FbevmOO8T9fi5GuWzaw51uIL23HwlTKO9JWrEsPaisObrCdh/WdaboySq0wt7L6k61FjO+KOh3z6142HjbA55WIldC31FmX+BvvctIx721WzY1WpsBEnsnNKqYiXTpxK1QeuVCxURUQzjWPsmHwsMdcMXKJZ7wLw1wDuBvAogH8G0A7gswD+Kr2mjW5GWjJblZF2bvVEY8ralqav6bBIUxtx8sqFCVBb9KTrzX3NspnIaVYB29uqk8rufv5YzbF2PHNsONKxr1zBcYuQU4+X5HyLa40x+dEsnTW5rgeC21fMwTN3XImDXcvxxRvmYvuTR2tqpQax9YlrRKkrUftfRk9vWDkPpypD6CtXtLVS1183tyoyf/11c2Mv6bcVchg3JloO/ULOSw6bdjDDhHFjWMg1iVYK5nDxmTtHCPEQABDRZ4UQ9/nbHyKidek1bXTT7GS2aTLSzi1u5GyY1aDeSFObuIprrbrHUJ7IVrYo6L+1+/ljWgvI8kvPq7Io3bypx9oWF9rbCrH7z2TZjBK9qlpDTQEd2588arRe5Ygwo3OrU5ujLNXa+mRJ16OJ+rTG7f+ofn3ywUg9hosYzhHw+WsuxeqN3dFOzJ/WUf3mTPVjTbBPXuthCNBPFRcxpz5SfSnw2tgE2zJiiZuGIytpRNJgJJ1bkjcrSUep/khTk3M84N0gbMXITcSxDwTb4JpOo16Lh7rsFqf/TGJifCFXUxXD5hfnYg3dsHKeVtjLPnDxoUsqUMbVwpoWttqvgDl1TxThnSfCkBBV12qUKiAAUBkUTnVogwwKgYNdy52DaGzXMZNNBpowXC5i7itE9DohxGtCiL+WG4nozQD+Jb2mjQyaWeqHaRxxxILtxrGj83Lcunkfbt7UE8kXSiXsBiBwNr1CUDwmSbCOq2s6jTg3Md1NOi4m8dXXX8GGlfO0121c38fgA0FOc+5hwixq3kLT95IrJufwtoBZIorF0MXHTWettAnvQo6qgmMKOcL662uXZJfOmmy1MOuQVUoA95Jw0k7tktMQyE5OOsadZgyZSzTr3xq2Pw3gJvk/Ed0ihLgjuaaNDMKy/I/UXHJZwFUoxxXU9e7fllZC+qZJpG8aAGdB57L8I4Xcjs7LnfY5YWweJ8+4lyrSWftMjuZBP7rFF7ZjxzPHnI+VzxHOGTfGGL3qgjpWOkEFnBVfuiW+MN9H1+V40w3ctmwYJdAgieojn7/mUnxyU3fNWPZXhqryJEaxGLr4uOmslaZ+Od5fQSEfmFiGrC3f63nRelwdAsBFtzyMVYumYkfn5cYgl+BnZnRuHQ7uOFGuYGKxgHyOnEqUMdmnGRU+olSACON6ACzmAsQtfN4MMTeSrIS2vGPBm3AcQe36Odv7bBaqJDL765ZSdURx6P/c78/Bzff3WG868mvMOIdMHw1sP/iKvl0mETw4JIaX1OI8GAXHSncMnfjavLfXWvTdxffRNerS5tMYRSwmkZokaJFS55ra/1GWbaMGl8jvS1uEdHBc5PJocGUkroxSH7Taxro5SwlUp6/oK1eQIy8BdVSrjnyIaSVn/ZHOhZPbGn7MJMVcNorNZYy4hc8bTatWnDAJUFvesbgJTVVcP2d7n0loEexCz1YGKjiO6lKqSQS5pDhR+3jVZVOx/cmjxptnqa2AvZ++wrg/U6B/cLvpOhgSwsnqKIvdr992AEtnTcb2J4/GSmYctnS77qH9RiHnunztYpEK82mM4rtp+146fvK00/KpPKYp7Yqc51ESG7sWslex+RzaPhMlbYkL3951qK48cHE/OzgkcOIUC7ks8dTLJxt+zCRjLoxTkYi+TkQvE9FPlG1riaiXiLr9nyuV124hoqeJ6AARLVO2v8Pf9jQRdSrbZxDRLn/7RiLKTGBG3MLnjSaNou9pY0uhYHpKDW6PK6hdP2ezStgMVDYzvS1VhG4c5VLqF2+YGzlFh66PH9zTizXLZhqf3o73V0JTY7hguz6iPPD09pVx985Doak2TGMV5rNkSxC6o/PyqoobpvlqOx81XUuYKJRpPZ7rWl517CC276XPX3NpzZK3jPg0YbseopQc07UrDLnsfcc1c2r8M22fiZIv0GXZrJkrpOxWxyQp5myz/RsA3qHZvkEIMc//eRgAiOgSAO8GMNv/zF8TUZ6I8gC+AuCdAC4BsMp/LwB8wd/XmwEcB/ChJE4oCdQvmeCXcpbyrUV1nl7S9WgiN+x6SEKAmoq8y/qot27epz1XVyFuugmE3RzCMvibztM2jra5aMLWx7aHDilWVm/sxnS/72RfumK7PkqaTP9R0PWfbUzi5ltT50ycvnQREXGuR9tcWDG/A1+6YV7Va1+6YZ51npjGI+o4BUVZ2NkTvHGR82pH5+VOS0S23H46zhk/ptb3jmEyRJLLrPebXhBC/JCIpjvu510A7hNCnAbwHBE9DeAy/7WnhRDPAgAR3QfgXUT0MwCXA/gD/z3fBLAWwFcjn0FKmCIds5RvzdV5OkvLsTbh4lrux1aPUVp01P/XPOD53bn6J9msErY2BjP769Cdf9g4Ro26tVkW73RY2lJ9qKJGCtquj7Vb9kfal45g/7lEDUb1aXVx0pd9rFt2D0tNUs/1aJsLUeeJqevqsRgRUBUkMKVUHF4ut/nouSzVbn/yKEqG609HX7mCHOxVIgo54LIZkyIF7TBMUriU8/pLWJZQhRAf939/PsbxP0ZE7wOwG8DNQojjADoA7FTe84K/DQAOB7YvAnAugD4hxIDm/TUQ0UcAfAQApk2bFqPJyZKVfGuu4iRLQRumL+NSWwG3XTW7xlE/n6st9xN1aaQyKLDuof3DPmFhQtzk2yV9qWxtvH3FHNy+Yo61DFSQuAmMTdj8nYJiK6mVHpdAnHoiViU6K6qLoAuKslJIEmF5fYSJhzD/xqg+mfVcj6aSbUHkWLm6NYQRFKfH+ysoFvLYsLLaMmjz0XPJ+9bbV0apGM1qOARYo4kmjCvgng+/Db/7pR80xWeKyQ7FJmQNdrHM7U7p2F+FVxJM+L+/COCDKR1rGCHEXfBKlGHhwoXsaeDjaiXMUtBGmDUgB0D9OtddXnFymckbsosQDxNXLm3U7aOQJ5w8PVCTb2vF/A7sfv5Y1Y342gXRHxjkTTrM30ntA5e0DDZy5G5pMllfOkpFnDw9ECoiolhRgwRF4NqrZ+OTG7uNgR0AhmvJhiH9G21WPDUAJqnrURXQ4ws5lJUACFNanGDEeFQmjK31jXMVp2HuBHJfpvmYJ0o8+rOvXMH0zq2J7pNpTU41oZ6rS565b6ZxYCHEz+XfRPR3AL7n/9sLQHUYOt/fBsP2VwCUiGiMb51T389EwEWcxC36ngYm68yJcgXrtx3QRrMGbwqrFk2NvPwXBZu4WtL1qFMbg0K71FbAa6cGtGk4AODBPb1V9Uwf3NOLhRdMip2iQ0dwuRrwRGc9N/chAdykKamkRqVKERMmknXiSi6RBQWuFDKu6Gqs5vOEIUv9zChBG7YEw4DbkmKU6zE43mXDjSiYFkcXMe5KPkf43O/XWvrCxKkcK1s+Pxc4ES+TJi4Pbknjssz6EOzLrFfHOTARnSeEkFkafx+AjHTdAuDbRPQlAFMAXAzgMXgrEBcT0Qx4Yu3dAP5ACCGIaDuA6wDcB+D9AL4bp01MOEkv49VDEmlfXHzTgkRZntm8t9corqJYVYIWsOBynerQX++ym0uUn7GrUvQR11npVEvy0lmTrdYYqTsGhcA9Ow/h7p2HUCoWcPLMQKRC5nfvPITtTx6tSopr+7wsyO5aIcCUYFjFtqQY9Xp0jeoMXh9xLVsdylit3thdZVm2XdOutYxdHkaKAesjwyRJE3IGOy2z/t96D0JE9wJ4O4A3ENELAG4D8HYimgdPKB4E8EcAIITYT0SbAPwUwACAjwohBv39fAzANnj1Yr8uhJBe0J8CcB8R3Q5gL4Cv1dtmRk+WgjZsNzLTjVP35C5904Dq5aZSWwEn+itVFp5CjrD26tk1+zBhWzay+fzZCHOkj/qa6/5VdFZRm6hp1/RlHEyF1qPmDJOtjCtIXAIbhvG/2F1reC6dNdlpqTC4pBj3enS1GEbJah/mK2paSg+7pl1qGS/pejS0j22BTzriiH5m9OIaWJMkLsus/1bvQYQQqzSbjYJLCPE5AJ/TbH8YwMOa7c/ibMQrkzJZCdoIu5G5WixsDvf1VsWwWd9MpvgwA2GcxKq6G7Hp3Fz2L+tjqtGGtmb/ojxQt5CTBJfcbKW30sSl+gBwtuKALJkW1ubtTx4FYE/IC8SPUNbtx2U+Lb6wvep/WzR2VFEm+zLYR+q8XK1Zggc8rayWo3MRp0PCvdrCkosm4Z4Pv62qsgrD2AjmaWwEzqlJiOhieOW6LgEwXm4XQlyYQrsYDSOp3FZSuKZ9kaJj9cZurHto/7AAkf5natkvdSkv7o3SxbfHdNMJi9SMUxA8KBp0gQZrHujB2i370VeuhJYBk/tzfQJNUmjpltya5QPlWn1AjrU6n2YYnOWD80InjNT8avV+D7haDIPl1ZZfep52Hi6/9Dzrg5ZJlOn6SMXVP9BFnMoIXZfrSKYake3iIAcmjGYkkI4SP/sP8CJQBwAsBfAtAHen0aiRQNzEuqbP2bLHM3pkNvwNK+fhVGUIfb716Hh/pervoBN3vZUv1LHSUW8FEGm5iUpYAtvK4NnapjJNBuBZWkrFAgjNKSCtUshT6JJbI3GtPqAbU9fx1yXSDeZXq+d7IJhA2ERQZJrm4d07D1Ul8Q1Wo4g7712TrLtUkZCpVm5cPM15TsvvZobJIlHEXFEI8a8ASAjxvBBiLYDl6TSrtYkrvGyfa8VyW1khzo2/nlQrYb49tgogqsXFVH0ibttcy0dJZJqMvZ++At23XYHnupZjqMlRgDInX5w+sN20dXVHgwQ/bVq2d31flAow8sGko1SssZgm8T2glgEzidKg2Arz0TR958WtfONawWTF/A5cu6BjeLzV8cgT4cbF04Z9ZG9fMQfP3HElDnbZb2VhD2gMoxI1h2ESRKkAcZqIcgCe8gMRegG8Lp1mtTZpFG/PUn63ViNOH0VNtaIugdvkjurbE3RyD1pcgtUnomS4N+Hq5yWpSZAbIWt+GgwJr7C9qf0yb2BwmbhYyOOOa+YYfZ7aJ4xDO/QCJU+EISFqqhHIZcPgkq+a/LfD4g4RJydgI74HXCNkw3I0mr7z6gnaCAa9qBGxpuoQAmfH33aMPAG6+IY8hT8QymoVzbw2mOzwe3PPa/gxo1jmPgGgDcDHASwAcCO8NCBMgDSKt8ddmmCi95FqHVMtC7du3oeLbnkY0zu34qJbHsatmz1xFbSomtA5xdosLkHUdBRRi5GrHOkrO+9D+qdJC2Ffyjcrlyfa4/0Vo3XnizfMxcGu5diwcp7WgmO7xkx9MijE8JL86YEhbFg5r2rZUHejl0LOVuzelLbGZsFvxPeAqwUsTrUM9Ri6JVhXdKsYd+88NCzGXa2X6tw2BaoOivDvbtdgijThyrHZ4Tt7Xmj4MV3yzP0/IcR7AfyaEOJxAK8B+EDqLWth4ibytH0uS/ndWgU1+szm0F/IEyaMHVPj+K9aw3Y/f6zKUiaz4v/jj3tx8ozbEq7OKTZqhJwuHcXEYgFEQF9/pSZ7vw7p53X/7kPWOpJS1K7e2J1Yqa4w1l492ynxsC3PXDB3mYrtGgvuUxdtGrUagY04Fvyw74GkgqRcAn9M6UdU0nrYTMJ1Iko6mzBL9pBwT3OjS89SL22FHMaOySde1YKJR38WK0AAWEBEUwB8kIi+hcADgBCCqwoHiCu8bJ/LUn63VsC29NVuWC6z1Xt86cQp7XFchZxLG10IS0cRVlIrn/PKgJki8tRkquoyVRhh9UldccmvJl3fbHnmTGXAwq7NONGmcR/e4ohA2/eAax+44CIKwwRJIUfoP1Nbci4J6nGdiPoAZUq1Egd5/a3e2I2JxQLGF3Lo67en9XGhvzKEcXVY65nWx0XM/Q2AfwVwIYA9qBZzwt/OKMQVXmGfy0p+t1YgbOlLh618UhIEl0GiWhdkJKeNsJvc4JCwiq5TlaFYwozIzVLjQlgKCN1ylquVK8xPzSV3XVCkxX14iysCTd8DcX11g7iKQlP6nxPlCib6SXalD1k9wlJHVL9RaWWe/5lHqlIRhZEj4LarZjs9ZLigXn8uKYCiwP56oxuXpMFfBvBlIvqqEOJ/NqBNI4K4wosFWzIk7Sge5uztQvDTkdvicPi2sfm6rIUC8aoi9PVXcMl55yQa7WerIhDEVYjbyqsB1YmmdeOtE9RxH96iiEAXS1lScz6KKLRZiIPzKI6wNBHVUiZHMqrgGRKei0Va38lcT4JJiijRrDWRq4o/HcM0hahVDKRDf9Qbr2uCUcAs/IIiJKp1oTIkQm+G/XUIuXqYUipi57PH69pH0HIZReyY+jyYjiQsxU+oODDcfW0PYab55ioCXS1lYZY+13mfhChMSlgG2ywjVqUlcNyY3LC7hCmatV7u3XUYCy+YhDUP9HA5LyazRBFzVQUpiWgMvKhWhmkKtpucqUrC9HOLxs+YbgAEDOelkstzBCCXo+G8Z8DZ9AeAWymxOJUcwm6G9d5qJsSw7Mlzu8mQ2d8V2Xb1Bq76FdkEiMlqGtxus+C5RAO6CGqVMCHmYol3tZTZxG8Uf7q4y79J70PXZvV6Od5fQbGQx4aV86rOIcxvNCqDQmDdQ/tZyDGZJjQ1CRHdQkSvAriUiH7h/7wK4OcAvpt6CxnGgO0mZ8pOv/PZ48bPtI3VOxDL7WqC0ee6luOL18/Vpm8IS+0g0yFEFXJA+M2wngoNOQIKefdsRcFzq7c6RJ6oJuVEX7mCU5Wz6UAAaBMpm44d3G57n6vQiGJdSiLZt6uVyzbvorQjblLf4D4K+eq+dvH5VHHxKdWdQxq5N9kfjck6Lj5zdxDRFwD8vRDigw1oE8M4EcfKYrLg2JL9SkuVbpnKFExhsri4RrC2B2rGAm43VNtycEdgmUpNaSJr1Lr6yxULOfzss+90OvaNi6fhO3teCA3XHxRCa90rVwZx08ZurN2yHyfPDAxbSFTrkqtlzvY+Vz+sKNalJJYbo1i5TPMuSjsSi5wPdrXyfz0+gEFco4sZplE0o+qh0zKrEGKIiN6admMYJgo2P6k3TRxvrRAQZEqpiJdOnDLuL6m0Dy7WBhlxG1xuJAJWb+weThysO25wOVgWFJfbVeT++/or+EV5IFKAxymNMLMd+54YVsggOqEpLTOmCNxgEuJ2Q5b+9raCNn+fKh6B6AEKJmEh4FkYkw6UMBF12bPeQKz12w7URIzKJWoAdfkABnGJLq6XqBHehTzxsuwophkJpKNUgPgxC7rWQM1qHqxiMJIIs7LolopWLZpqXEKy7S+p2rhh1oZgzrMdnZdjw8p5OD0whON+PqqwWr/qcvAXb5iL7U8erZkLweXMqJG6pncvvGAS3jRxPAjAmyaOH44STbNSyZG+svFJWG6X14RpuUyevlqZoPu2K7D+Ov1SuoqtprKt0kZvXxlrHujBvHWPWK9V14oMNpJYOo2CzRLoei25VCnRnUOwNmsSrL16Ngq6Ei4mWMcxDSZKAMQiAO8houcBnITvLy6EuDSVljGxSDJxaNaJYmVRrSULL5ik3W7KIdVRKiYWnWezNpjqeJpufjdv6hlOPiqXS4NJZNUIPCkeTPusF9vcW7NsZmrRgLLUlo7j/RWn3GImq4tqobp18z7cvKkHN23srrI62sSJXIY3za3K4Nm8Y7ZrtV5LWT1Lp3Giv22WwCg+gME2q24CtuhfNf1MveSJIueZc81jxzBJEUXMLUutFUxiJJU4tBUwfVerVhbdOQe3S6uNLqWBfPI3fYlHtTiZlsxMFh/bzUPerFQhogoCXQReZdCLzHOpsepZIgR0rm7FQq1R3zb31iyb2TRrhYvzusmKYxoDWc4NCM9xJ+fbjM6tzvV307hW4wjCuA+HtqXhsGtJFY8yEbFk4QWTtC4DKkk/qFw4uS2xfTFMWjiLOSHE80Q0F8Bv+Jv+XQjRk06zmLgknSw3y5wwWFNM23XYyn4FLWVJ1MaNm1ssClIQ2KxVTtUaCLhs+iRt/VYCaso0hS2tJWGtKOQIrxs/JvHoQp0Vx2UM7t112DnHXclgSQ6SpWs17sNh2Dx3TaGi9ldvXxlr7u8Z3r/JYujafwRUVa0wzc5nj/Z7Vm6HmsEM0yycxRwRfQLAhwF8x990NxHdJYT4y1RaxsQiifxOWSZOuSUbrmW/Eovwg5uFpF7rQtgNzWXZszIojImAZWSqaqmJs7QWBVVcu1i5ou47iMsY2Jbygq+dchzPLF2r9Twc2izjQHWgiQzuMV3TksqQwNot+wHUBlGsub8H6x7a7zQvdGX9TOXjBoV3TBZyTJaJssz6IQCLhBAnAcBPV/IjACzmMkQSkW9ZJfjUri23lIuWyypqyoZGLVXXm1phSqmIk6f1qUYIcE7w6+J3pC6lmube2i37rdGAYRY3AoYjfJd0PWq8YZeKBUwYNyZS/5muDxfBYoucDgrEckhqFltbGo18aDL1c72CU15LLtd0kL5yRSu0K0PCyfKp5rtTHw5N5IlilbhjRi/tbYXwNyVMlGhWAqBePYOorcDDNJkkIt+yipO1SpmRt27eh4tueRjTO7fiolsexq2b99W83XRTypJ1JEhYkN6wgDJE4EWxL7hGBPb2lXHzph68ZdpE7dyrDJqFTJ4IKy+bir2fvkJrIQPOlmGTUaMmfnGqos0zWMgTSsWCt7RWLKC9rRB6fbjMgVWLpiYSKZqlazWsn5MUnHEt0HVZev0LYPPeXtx8f89wFLKJVYumxj8WMyq55LxzGn7MKJa5fwCwi4j+0f9/BYCvJd4ipm4aaUFqJC5f4JVBL43I7uePVSWwlQ7rd+88VLVcZyqptXTW5JptcaL6dNS7H5vxoqNUxPRzi7h5Uw8GhUCOvGCFU5Wh0CWsIMVCHtcu6MCDe3qdbriDQmDHM8fQpgmOsJUIGxQC3955yKt/qVn+lZYUlxu/XAmz+T66YstXpsvfFzamtujrvZ++wrldSc1DE7Z+lomn1287gNUbu+s+flxRVs+Cp8x319d/pqocXxB1jLc+8SJXgWCcqbdOdRyiBEB8iYj+DcASf9MHhBB702kWw9TimkT0SF8Z9+46bHxd9fMylf0Kbo8a1We64SaZOiZPhCEhqvZ/6+Z9VeJ0SHjLezcunuaUuFe3TzWVS0lTmSKI6k+3emO305LuEIBbvvME7rjmUmPlgKg3fp3vYxSi+Em6PEDddtVsrVC97arZlk9VU8/8cRWBpn4m1ArcelMfNataQ9gxD3YtH+6vGZ1bMSbKGhYz6kkqLU4USEQ4KBHlAbwRiggUQtSf2r1JLFy4UOzevbvZzWgoaT/Vp0lQqJhwitTE2fxxuiuAADzXtXz4f1Pxbp1YCOZ3A7yb9vrr5lpTjagWJJMztq2NAHDRLQ8bv0hMUZcqNy6eVpP6IThnZK6vNG7CprGTy69Rj6nro7gkce3cunmfU3UOE1HmodpmU9od3bLuvHWPGKtpmPwR44rmeqK2g23TVes4VRnUXt8u10KwvxgmCgcT+t4JQkR7hBALg9ujRLP+bwC3Afg5zvrLCQCcNLhFaPWEwlufeDH0PdKfRy4z2pA3ZZfo37BACfVGT3R2uU/ikt9NHQ/TkpytjUC06Eod0iJpEgG9fWU8uKcXd1wzx6mPo2Lr5w0r50W+8etyl8URYklcO8FktoNC4ME9vVh4wSTnfZj6p7evXJMqRpd2R8WUYsRWTSNudKup/4PWT92140L3bVfUCOVrF3QYH/5c5i0LOaaViGI8/gSAmUKI2UKIS4UQc7j6Q2Opt0xXUiWpmoVN3AQdyF2clqWVSUdvX7mqj22BEsFyTqab0XG/QoMNOR7LLz3P+j6TE3qUikM6evvKmN65Fas3dg+LXJMISMMxfGJRHwU2sVioCu5xZemsydZyW64kce0ksQ/b/Amem4uPoU6EmR44+izz19ausP5XS6jFeTaQtZN1QtkUVRhlDjFMKxBFzB0GcCKthjB2krghjeSEws91LceOzsuHn/RvXzEHNy6eZozGlGLI5DMHnM1dZaqxqWa0d7UWudSb7O0rW9vVUSri2gUdw/48qugcl5BzT9g9tbevXNPHROFisqNU1FaPALxAjbAaq/LG76pZtz95tC4RpVYH0RHl2kni+nOZP/LcXParE2E2wRYncjdK/5uObRNfttrJpw3XpekhjmFaldBvfiL6JBF9EsCzAH5ARLfIbf52pgGk+VSf5TQcKiWD1ca0XS04f+fKedqUGWE3PJmk1JbyxdWPq+RoXcoThTqhP7inVyvsXXKZJYnax8/dsRxfumHe8LkFBZe86d9xzaU1Xzw5AHdcc6nRKnS8v+JkKQ1ypK9c19JgWCoUdRk3zGqexPUXnIcm5HKmDZMI0wk2gjfP1m87gGsXdERKfRSl/21i0fRgZrte+g3Xw/Ynjxq/NximFXHxmZMJUw75P2P9H6aBJPVU38oJhddePbumpE4hR1h7tRcNaPOLMkUbukTTSWdw0z5cnKkB4Pfmnle1H1vG+VKxoHVCn1gsWIV9s5221T4K81MLBlXYktQCnpi4aWM31j203zlNRKmtgLaxeqf9MLETZnE1laAy+dMldf2pfWyyGsr+Dh7PJV1LsKi8yWfS1c8vSlUaWwSxKSp6UAjnoCeJ9MHkEl3MSCFUzAkh1gW3EVEOwOuEEL9IpVVMDUmU6UqyJFUzsLU/WDsxWMfRhC2XWBCTOHENAggundoiN/vPDGj3EeaEnqXbki1dR1D0RQlsiJLvS4j4IiqsKsC1C7xzWNL1qFP90jSuP9u51XM8OT46sehSm1XFlMuxr/9MTdCGeuwoRLmOAe97M9g/Wbp2mNamGRUgokSzfhvA/4AXyfo4gNcT0V8IIdan1TjmLGk81WeVOBY2Xe1EdYnUJZrO9mRvs764WgVkUIVLwmJTTjjphG4S9rZ2RLVeJI1pDOqtQ2vjRLkSW9TY+lONRG1mSbiwc6v3eEmsCJii0GUi6SSi6m/e1IPFF7bj4Cvl0Dmufm+q/eOSDohhXAgLYEuDKBUgLhFC/IKI3gPgnwB0AtgDgMVcAwj70s5q/rio7QrmaOvtK2PNA+EWNlPtxL5yJXQZTP7Y8mvZljajWAVcExbbBJtp+azXT+2gMxS2txUiWy+SxDYGaQbgyOhYm6hR52iprQAhPBE4sVhAIU9VuctU5PgnYTWvhzQf0JI4NxdLalRrXxBZfeTGxdOsuShtFSxM1w7DRMUWwJYWUcRcgYgK8Mp4/ZUQokJEPPUbiOlLO6v54+K0a91D+2tunjJHW9xzsQkxdZ82n7zVBn+dI33lyMs1YdGGJn+eQo5qls+CPk2mm9Hx/sqw8/r2J4/WCJeoF3JU53HbGKRZBUDnMx8Ub2pFC1V49JUrKOTImvPvSF8Z7zEIiKxFTMZ54Gukn20Sov7eXYeNPqx5ImsFCxZyTFI0I0NElDwGfwvgIIAJAH5IRBcAYJ+5DJDV/HFx2mW6aYY93ZtSYuQiJDpdMb8D66+fWxWpt/76uVgxv8NoicgRYUbn1mEL3XNdy51yWNmiDYe3B89J+V+m6OgoFY0Z7oO7kM7rsp17P30Fum+7As91LTemBNGhBp24YhJrvX3lVEVPcN4EU/wc769YHeArQwJtY8cYx3RKqehcEg7wKkBcdMvDmN65FRfd8jBu3bzP/WTqIG5qI10UtyktjglX4W9KWSMxRbOqDAphzH+4atFU63cS555jkiJsLqeB8xGFEF8WQnQIIa4UXg2wQwCWyteJ6P1pNJAJJ6v54xrRLpkSwnQ/HhLRUkKoCUzVvHWm/F6DQgzfHG056XTHDstdp7NQ3rSxu+oGavPp0gk9k5j+tQsnWdsrUQUu4J7I2pZWIs0lieBx4/jnHekrW8fKdZ7LcnRqYtu7dx7CJX/2T7ETgYchx+emjd1aEXPzpp7QY6vXhC0tjom1V89GwSGbdX9lCEu6HsV7/u5HWsHrkqQ6T1ST/zBPNFymzvZQYUrJIvfBMK6UBxqbIgqIZpmrQnioIXefSKA9TAyymj8uTrui5JJzyQPWESKaXAlaKHTf7bqcdIA539qK+R24dkFH1U1HRkjaBK96A7XdZGw3ruAN/OArbgL7pROnsPv5YwCiWXtMEb+DQqQalBE8bpwHCRn5aMoz6DrP7911WPu+/spQ7ETgNlyuD/VhxOXYcaztK+Z3YOVlU50EUW9fGTueOVYjeG/dvC80EThwVvCp+Q+/eMNcbH/yKGZYAhzyRNox3rBy3vA+wh7QVKK8lxl5NGPJPklboPEKI6KvE9HLRPQTZdskIvo+ET3l/273txMRfZmIniaiJ4joLcpn3u+//ynVEkhEC4hon/+ZLxONrseoJMRKGsRpl+4p3rSs55oHLPgl3d5WwLgxOawOWLnCcCk7pOak29F5OQ52LccGQ8JiUwmizXt7nct+xa2NOmxNfMCzJrqKHPXmGuXGnvYSlukGHzxunAccuQwcxWqrm+cuY5Wke0RUK6TLseNY2zfv7cXGxw/XVcdXCuGFF0zCmyaOBwEYm68e8yUXTcLtK+bUHHvNAz3DDxwmZNtMYxyllJx8KGNGL/WWVYxDlACIMGzXyjcA/BWAbynbOgH8qxCii4g6/f8/BeCdAC72fxYB+CqARUQ0CcBtABb6x9pDRFuEEMf993wYwC4ADwN4B7yI21FBVvPHxWlX2GfUYto2gklRZfBIWFBGI6OCwyJk1aheHb195brTjcjgkqhBCLaIQWn5m1gsgMhLpxIWGRqXYiGPO67xbuDB/irkqUZQmdLB2AhbBk76+kvKDSHOvJDHNl0HcaJbdUFNURkUoubaPRPY548PncDmvb1V/e56bBeRJr9DfvlPH645drCtGx/TW2GZ0UG+xcWcsflCiB8S0fTA5ncBeLv/9zcB/ACemHsXgG/5fnk7iahEROf57/2+EOIYABDR9wG8g4h+AOD1Qoid/vZvwYu4bXkxF0VYZDV/XJx2mT4jfY7C6CgVsaPzcu1rJgF186Ye3LSxuybbvSn61hThGEwWqROPa+7vsVYxGL6Zh9yDdNF5cTjeX8FtV802VguIg0B1uhiXyNCoqMvSm/f21jZW0/g4/nku4irJ668R7hGmiM8ppaL1gceWFkfNoaiSxHjniUItjboIdddjRwnCcRGHXFVidNPgqooAkl1m3RHx/W8UQshski8BeKP/dwcA9bHmBX+bbfsLmu1aiOgjRLSbiHYfPdr4XDCuxI0+G8mYfI5UwpZxTTdmeWNzDRi47arZKAQevwp5wm1XVS8H625AlSFhvclMKRW9AIiQG8KgEDVLyHEdtXU1NzesnBdrXyZkZKgtGOLOlfOc/Y2kBUQ+9OiSRgfHLo61Kilx5brU3IiUJjofMDX4xpbKJ+gPqj78rN7YjekpBHOsWjTVSVTHtWrqRL4puKfZvsgMoyPUMkdEn7S9LoT4kv/7Y3EbIYQQjcpZJ4S4C8BdALBw4cLMPj655kYbDcibtW1plQCn5a04Oc1MS08r3zp1OGeb6dhxbi62ChAqJU1C3KilsSS9fWVsfOxwVaQqAPzpP+4bztSfBGHO+Cvmd2D388eGl9KJgOKYHMr+o25wBsigkxOGpNHB/o9qbUzS99TViiqFRb1L/rZ8a7alYVtORcBe6ktn1TbVGSZ/MNTl+CmlIgYGB/HzV88Mv+/iX5qA21fMwfYnj4Zeu3GFljw3kxuHej5xluoZJm1cllnP8X/PBPBWAFv8/68C8Fgdx/45EZ0nhHjRX0Z92d/eC0CNQT/f39aLs8uycvsP/O3na97f0mQ13UijcREneSI8c8eVTvuLsyxpWnqyFRyXN+I4Twu2ChAqOgOXa3kyHbryZ0kKuTA6/H5Wg0KEAAQIG1bOMxZa7ytXjL6DwZu7bTwIqEqknLTPpGty6SN95UQSga9aNFUrOmTEp2lpeKJBfE0MRJSHfRfJh8/fm3ueth3vWTStJmBB50rx1MsncevmfaHXriq85fx1ZUqpGOrGkYXcnQxjIlTMCSHWAQAR/RDAW4QQr/r/rwVQTzG7LQDeD6DL//1dZfvHiOg+eAEQJ3zBtw3A52XUK4ArANwihDhGRL8gosXwAiDeB+Av62hXJmh2iaCs4BKR55J/ShK1WoPr0pNKXOuYpLevHFqWCPAsGTp2P38ML504FevYuvJnwFmLVntbASf6K0jaJURWtzD1s0nISZKoVPBc1/JIba4Xm99aEpZ5KZSGrZwA2sbmcc/OQ9j+5FGjUDWt1Ae3m0SfypG+cqSkyiZXirv9NpsqmKjCO1gSMAw5T27e1BP6XpfvDIZpBlECIN4I4Izy/xmc9XOzQkT3wrOqvYGIXoAXldoFYBMRfQjA8wBu8N/+MIArATwNoB/ABwDAF22fBfC4/77PyGAIAP8LXsRsEV7gQ8sHPzSyjE6WsT3954mwatHUmqf7MFSLxK/82T8NL+Hp9i8d7MOWnlRsArRULODV0wMYtPjDuSbS1Qn7MOtCIU+YMHaM9SasE04CZyOE1zzQgyHNjVLWvXRZDgsiRyCO5bm9rVCzPKuOXVYIimSdkJPXeJT5ZuP2FXNw+4o5w8dWi9uveaBneIlaFUOmh4Tgdhf3zCmlYqRVBpsrRZg1XOISwVos5HCqMlR13mEPDIB3Pi+dOFVXmhVm5NOEAhCRxNy3ADxGRP/o/78CXhRqKEKIVYaXflvzXgHgo4b9fB3A1zXbdwP4VZe2ZJ1g3chxY3KpLPm0CiYLpS1iVeLic5Sz3JFk3reFF0wKtZSqxzJ9zRO8PHqfDLlpDArhdNPWOcrbgkTUdC0X3rLVWDXDxJG+srYyhcrCCyZViQdX6+TgULwUKTLoxJSzb+EFk+q6ZpJMVWMS+XkiDAkx7Du2emM3charXZz26/q0MiiGRb26jOu6KmASfRLVqu167YThYp20BRfFfQAEzp6Pi+hjRjeFfLbLeX0OwAcBHPd/PiCE+HxaDRuN6OpGnh4YwoaV86oSWI4m4iZEdo0GDvMJkzcPU4Th0lmTa45lYkqpiLVb9ocuUXaUik437a1PvFizzWYxUOdQnMwJNisLUN3HK+Z34Pz28ZH2f7y/gjXLZjqVfhqunXudF7CRRn3ipCPKTX03JAQ2rJyH0wNDON5fgYB+HGXePNcSai4VIFTUHIcu15xtjqrJsdcsm6mN/Jbn4nLtqNTjN/zMHVdi4QWTnPpPRT0fruHKhNHfhNwkkeSjEGIPgHsB/COAV4hoWiqtGqWkcUNqdWxllGwk2Zdhfj8ufn3yZhjmYwR4AtGlvqvOAmFL++HyPhOy/S6VKW7e1IPpnVvx1MsnIx1jmJCmdZSKNRn6XZfygnkAbduTvh5tZb+cqjUIzx/SVWDGrUPres2ZRN+duodPQw7AOG2sx284rkBXz6cRqWMYJirOYo6IriaipwA8B+Df/N8t75uWJTiCVY+pxI4N175sc3BuCPP7sVk+oghQyfYnj0YqH6RiCgYZFKLKChHF5ydoZQkTmfX4E4Ut45qssq71UV3zAwLJX482i5fLPitDAvfuOuwsMOPWoQWqrzm5VBq0ZLmKPlsOQFMbCdDmHLRZ5aXF0kR7WyERgR4n8TTDpE0Un7nPAlgM4F+EEPOJaCmAG9Np1uiEI1iTwzW9wtgxeatJvJAnnDw9YFwCsjlE61KmuFRAkHNABmrMW/eI0aI3vXNrlR9QMIIxuN81D/Q4t6OQo5q8c/WkPgljwti8VYAES7SpmHJ/Ba0oukCJlW+dqt1n0tejLbeba3+ahLKu32z+hzk/PFmd+TqhFJYixaXyhWlMbec7pVSMVCYtzEdTCvYkAktG+8M1k02iLLNWhBCvAMgRUU4IsR1enVQmIeL6hzG12NIrqD5HtmXP9rYCIGB8jxwb0w12UAjM6NyKeesewfzPPIIZnVtxymFJKbgEuvbq2VY/skEhcPfOQ7h1s3eTvX3FHDxzx5XapcPKoMAnN3W7lTkyHFJabaJUa3Dh5JlBq9/USydOYffzx7Sv6fwHdds37+3FxscOVwVKyCoSQdK4Hk1WZheLpw2dwLTtc0gAIC+6muD9Hl/IYfXG7irrWxKWrKjiV+1jm1VevY5v3tRjFHKqYHe14NooGZbqm1FcnWEkUcRcHxG9DsC/A7iHiP4CQEynGEZHXP8wphaTWDneX3FyuO4oFdE2doyxpJarQ7SsUSod201pUFSC4nDF/A6sv37u8LwwEYxkNfWBa/BDZVDgpsDNPdiuJEqJuRIUrSq28VZZu2W/dslv7Zb9NZ9t5PUYPJYNV4EZtlQvuyEYfKH6kSWx1BxFqLr2cdD3zba0rwp2XVtkbVnT/A32n+lQrx9fSPwaKDYjxwXTkpBw9G8hogkATsGb++8BMBHAPb61riVZuHCh2L17d7ObwaTARbc8HNt3q1jI445r5mD1xm6t4CNUJ5itN0lwkLC0K9M7zbm6D3Ytt6ajiItMGqzmkgsufYXluEsK3fJ1WJ+4vi/JVCT1oCuVBZxdao7aRtt5m6pnSBETNzWQiqlMlkrwugLMqWFM/RNGngiLL2zHwVfsvq4qNy6urlQxo3NrQxIH5wB8yVL5hMk2B1NKQk5Ee4QQNauiUVKTnATwBgDvAPAKgPtaWcgxI5s4Qi5ofXFdkoliVXEhLFrOFrEaNR2FK2rNzbt3HtJGA4Y5hudzNFxPth50Yzs2b+551/QTsnKAem5rHuhx/mzUdBc2bEu8cQKCbNisb0ksNQeXtk0IVI+Vbjw+uakb8z/zSOz5PSgEdjxzDH39Z8Lf7PO9nuqletMya1LI76EvrZyHFfM7Urd4M8nTDIuqcwAEEd0AYD28eqgE4C+JaI0Q4oGU2sYwsTFZG0wllHSWhihVOFRH8LhWA4lOFKkWiraxeW1+vFWLpsZK9VAv0ocq7JwHhwQmjBuDE+VKXZYN3c3NFgGrOu2bAj/a2wraygGVQS+ZsU0wJVFHNUgU538XbOfdNnaMMdAjiXbolrZNqH2nG48hEZ4U2OVBLkrN4aDP7OmUry8pXL+y/SmsmN/B1SZakPEJ+hK7EkU+/imAtwoh3i+EeB+AywD8WTrNYhg3TBYRk0Vh1aKpsXyOovhMhfkIFXJkzHcG1FpKgv5BJ88MIp+jYStgnmh4KahZkXZHLD5HwfcFI4qjoku/Ena7k4Jz+aXnaV9fful5zn53QdLKD5mkBc6WksVkCe7rP4MZnVuHEwnHbYdLbkUV2XdOQToKxUIeX7xhrvXaSoJGJYR96uWT+N0v/YAtcy1I1LmbBFFSk+SEEC8r/7+CiEmHGSZJwiwi9+8+hB3PnI1+fMu0ibh9xRwsvGCSs6XBJfWC7jPAWWuGLNPU119x8vuRy022OqeDQ0JrTQwrh1XIEV43fkziXzZhTuiSKaUi+s8MxD7OkosmaUsxuVhkjvSVnaNeo5BUPrqgf5jJNzEOYWlRdKh1XG/a2I2bNnZb08PEQfpiBonad3kinN8+Hjdv6knckhVXHLYVclrhZ9quI3bibaapNCOyOYqY+2ci2gavAgQArATwcPJNYkYDSTia2ywiu58/ViXkAGDHM8dw6+Z9uH1F+hHCLiJQt4wrkb5pNnQ3PN0+1eAFtZ9d6smqn6+XsCLyLvz40InhcmEqqxZNDe0vm9C1idswP78k8tHpHkzU80lq6Vb32SjCKUo75PwykSPgvIn6vjPVpjUxKEQqwkdNKB12PlWfyxHGFfQ5LNsnjMO4MwNNsd4wjSFOucR6iRIAsQbAXQAu9X/uEkJ8Kq2GMSOXsJI6rs7kNouIqeC8rRB9PcRxgI9b5UGiEwu6peENK+fhoGaJTF3GM7VBfl7d342Lp0Vus0tgiQum5cvbV8zBjYunGZekZPLnqBRyhLVX11aHUEkiSMDF1zGt0n5Rx8OlHS6BOEPC7JLQSD8xOWM6SkUsuWjS8BxS89NFDiwi8wNCb1+ZhRyTOFEscxBCPAjgwZTawowSwnyMXJ3JbRYR05duGjeJehzgpbUkarqDHMEoFuIsDduCPUz7i5uiYfq5+vEp5ACX1SfT2KoVMFSrY6mtgNdODUT23ZJpWNZvO4DVG7uNFuQkggRcRULSUcqA3UJsIsya5yJOOzQBFmlIuEKeqgIp8jnCOX4gTqmtACGAE+UK+s8M4EfPHhu2qsi8hnfvPOQcWCGpDIrIn2GYegi1zBHRq0T0C83Pq0T0i0Y0khlZ2CxqUZzJbRYR14LzSdCMLPlDftH1pIgT7BElRYNqfd357HHte4YEOVWVcBlD1epoS/5sguDNrwf39DoVZa83WMF1XqYxf4Nj73KEsPkaJvZMVR6ShoAaH4EcvKoqG1bOw6nKEPr86Orj/RXj8lgcUcZCjmkkoZY5IcQ5jWgIM3qwWdSiOJPbLCK7nz+m9aEyFaKvh6Sy5Ee1jnx71yFtMEBcf8SoFr2o9yopcG3lz1xqv0a9SdrGwWQ9mVIqWkV60j6XrueUlkBQx37z3l6sub/HKoDDciHarOOuFs8kEIC24od80EozjQ9b5phGEmmZlWGSwLakZ7qJmywBJgESLDivFqNPGtONK0eEGZ1bnW5WOmFqi2YF9E62uiXf1UokYpIRkiciLlsCZ1OY6G5y0uokx9RWBSEKpvGRASFB4VLIkTVQ40hfOfHIU1NeRN370sZFUN+76zDu2Xmo6lzVPplYLNQsb8rKKoDZlaJRpJ3Cp1jINzzfIzO6cS7nNRLhcl7Nw2Q90pXGkjeBrNaodSljVc85uJaqAqInLC7kCOuvnxurXXGSI9usFcGySaZ+LRZyOFUZqhFNceYUAKx5oKdKdBTyhPXXzcXaLfu1fnZthRwEyHqzVsfbxVLqWhIu2Edp4+IXKaOdg1HPMg2Oa0qejlIRx0+ebkgetxzFizi0zV+5PC3PlctwjW4aXc6LLXNM3cRZ1jNZ1JLOfJ8mUWqg1rM8VyzkUNbc4HQlY6KKq8qQwE0bu4cTw0Zpn86qFYbpRqjLH2cqDyb7ImjRCQtCMdX41FV9WL/tAEzuaeWBodAlZltAz2pNzjbpGhBWvzSsZFrStWXD8hYCZwVcsNWVIYG2sWOw99NXVG23uSVsWDkPn9zUnXpqhzj7D8vRWCzk8NPPvnP4fxZzo5cmVPNiMcfURxqljMKOlwWh52pJUYm7tHPHNZfikxu7ocq5nL89SFw/nd6+Mtbc34N1D+2vsaQEiSJiXdHlj3PpL1U02fzbgj5h0l/L1FO2Y7t2rymgR61zq4rRB/f0OiU+NpHGtRjHl1NF116bz6zLEm8zKBULePW0PTectChGyUcnLbhpCL9SsRA5gptJBkt1wdRgMcfURdJO4rYbEuCetiQNVCEZNakpoPf7cxGnUayV9ThcV4bE8M3K1LdxRKwLujnjYhUC7ALHVBotrP1yrKLU99XtI0yQ2sSorV06wq7FuBZ0ue84817X3jXLZmqXttXoVtne4PtkWhGTSIn7MEPworNN9WsBr+pKGK7zi4CqMUjDGrn26tk1D4FMY2hG0mAWc0xdJFXKSBKW5kP32s2belKPigt+SUe9YeiSyEaxpLhGmro60rugE1gu+cPiEpwzrlYhm/AKigmX9qtjpfO1u3ZBBx7c0xvqM2cL6FFxvVbCEhHbrsWoVjub/2FQYMVqb/Djmt3ZHmJMvnxDMR9mSm0FnDKMZ5QEv67Xx3Ndy50sxPXCQm70wGIuY2RlGdGGi4UqbpZ/2w3J9IUnj2/yR0qCKCKmo1TE9HOL2Pns8eFI2msX1IqxNFJf2Mp5yaUiFwuDJDgeaUYBTgyUzQrezGXyX9VHj+CNu85/EKhNoWFrf9BaItFdj8H6vrZo1jBBahOjEtMcCu7HJGijzLUw67hNeZhKx6ms33bAmC4k7CFGVloxNWFKqYgXT5QjW0ZeO1VxSlgdhsv1kSdySv9SL//ngZ7U9s1kDxZzGaLR/mdxcLFQydQOcbDdkF46cSrUIqbzR0qi71y+pIOpF2RbB4XAg3t6sfCCSU4+YfUIprAl2aj+blNKxbqXlwHvBrb4wnYcfKVsPLYu4EB3M5ftV6MndQEiQG3AgC1NyY7Oy0OPH7Zd9z4A2jYDdiugimkOqdhS/tjSrAQJs46bBEipWAAR0BdiyYo778OWMOW53r/7UE1d5jCSCqB1cQ0Yk6eGBEecaYbjFtM0mhBzwZhIopJA2jhZqOpIUm+r6hBVRCTZdyZLY56opmKC6zia9mnyrXOt/WqrRiBfc8lXVizksXTWZKy5v2e4CkJcIffMHVfing+/DTs6LzdODykCbOeqtt+lJbql2+D8KuQI/WcGItXVjYJs88Gu5TV1buWcCVZh0FV6CJvPtioeUeaaTWzZBNfpgSEc76+EVsuI0hYV23dPR6mIaxd4115UISdpj1DRxITLQ9LpAV78ZJKHLXMZIg1LTdK4tEWmdohjEbNZlm7e1JNo9v8omKweutxxYeNosi7JfdbjW1fP+ejygq3dsl9riTHlFtMRHDOb9dX1XF3HNSgQgvNrYrGAk2cGQgM/ksJm0VNfm2HILRh23qb9a8c7Tzh5eqAmsbVtfE6e1te4JbJHE4e1JcwfELALpXqjbiVx8881giy3jakmiQeDqLBlLkPEfWJtJK5tqXepUGdZimMVSqrvbFYP12NKsbLmgZ7hG5N6RqZ9pmGx1Z3P+uvnYu+nr8BzXcuHnfdNUYMCqLE02VAtXjbra71WTd0+bbx6aqDGmT8L1nDT+QkglvUwON7tbQVAYLguqWpJs42PKfee6dI0leELtmXcmBxWb+zGkq5HcevmfVrLrK0u7c2beuoWclLQp1D+NhFeP77xAoGJTj5HuO2q2Q0/LleAyFAFiFaofuAaem/yQaoHU+Z4UzqCeqob1INtHNc9tN+Y/iCYXFViitwjQFuc/NbN++oqY+Y6xsEM52GVMFyqIrieq66NqmWx1FaAEF7JsbBqELbza1ZAkot/WD3fC7YqDDs6L686b7Uvo94t8kQYEqKuyhdp5mILQ1qeuc4q40ra9x1TBQi2zGWIKNafZhFsY8mvwajiYhGJg8li8MUb5uLOlfNq2lGP71492MbRlOZAtz0sci8Y/QmcFVRq8MXdOw/h1s3utS9d/CJ1ywgLL5hk/UJRLV4m62uYdVr2yeqN3RhfyHlO96i2LG5YOQ+nKkNaq5NrVLKMOLzlO/uG/QVtfmBJo84hHfVaD01Llr19ZSzpehQAsKPz8pq+NFEqFmquTcCbf7Lv1jzQU9N3LuMhz7URdWmDyHM+Z/yY2u+XBpNRgyETQEZmNxq2zGXIMteqNNJ6YTpWmKUhK7jWWXWxWOiseRfd8rCxiP0zd1xptdq5RrrK2qXBMXap1SotbNY8ZprC9+uvnwtAn/ct+MBjmwu2FDe69yc9p+JcK1Etsy7HDusD2a8u80GN4pb7J4N/V3DOutR+Bbxz3bByXioJq6PQ7icWdvEVjcKEsXmcPNO882KSh2uzMi2Ha5qGNI/VCsEjgLnETilgZXOxWBzvr9Q4r5uWggaFqFkGlVa7u3ceQskPBAhLBmvLH+bS12FBDgBqTRD+/6650mxzwbWqhBR+pv3EIW4giy0gIe6xw5D9GjUvn/xtemg5rkQsr992wFkQZaXU1+nKIA52La96KKqXDj+wBGAxx8SHl1mZEUErBI8AXomdQq5arRRyhLVXVzvMugqG4PKfyUk8T4R7dx027qevXLEKOdMSj5pGJBfiOe4S5LB+2wFj4XuXKOGwhLJrls2s6X9TO5NOHRM3kMUWkOBKnModUvzq6CgVtalvXFCXr11Qz1Uuz5uiBdOOIuyvDGHz3l6nOrquLJ01mWuoMnXDYo4ZESRxw2sEK+Z3YP31c2uiSIM3xKgiVIqCVYumal9ftWhq7JuPuqSkCsegT5lt/6rfoEmU9faZEwr3+gmLdajWPtPnq+ZCYDc58kRA0L/RdU65+tZFtfSp/oHjxuS0bXQljjVRit8411XQ0qxudxWWukhX2afLLz1P+5nll55nPHZSJF3SLpjYmml9bJHXacHLrMyIIEox+mbjsiwdJ2/Wkb4ybl8xB88dfa0qceqSiybh9hVzYi0L6aL4ohSH1/nXmQqah2Fq+9JZk0MTyqq+lUHL35AA2saOqfE/dJ1TrgXubRbDIMFl0b5yBcVCHhtWzos1p01LtXJ8TfkO415Xa6+erfV9XHv1bGM1ChWZU62vv1LzIAGYBdD2J49qjx0Fm28lIXnXjWYtGTPpsfjC9oYfk8UcM2JopO9e2sTxD5IWqh8fOlG1/ceHTmDz3l6sWjTVmjokSLGQNwok1xuaLoF00jFX2588au0jNVghqnXMZU5FKXAfxGTlilpLVZdGRBVeYUmvbYEZtj4wfc4mAl3mtNRhwakS5st3pK9cl2+dHI8/+c4T6NfU+CoWcmifMM663xwB48bkjCXmmJHPwVcaL9BZzDFMAqQR0StvijLRsM2nzcUfLVh0PoipAoTOn2disYAJ48Y43SyDN94TCfsHHekrG/OABZc7kggmCDLRENQyMWRJMU4wSXB7UCyqFk9dgIWrYJNLvLb5HBbQEaUaRRRsc06OY5RrR5InwlumTcT6bQe0Qg7wagB/3iKMAXuNXWZ00IzAu6b7zBHRQSLaR0TdRLTb3zaJiL5PRE/5v9v97UREXyaip4noCSJ6i7Kf9/vvf4qI3t+s82FGH2nnI9MFBQD6urA2EWALgOgoFbHysqloG1v9fGdy/SDS+ynqKAWc0pMOSplSKlqjeFXS8K209ZFpPAiwBg+4Bl+E+W+55PYL4jqfowR0qAEi67cdwLULOhLPG6cbxxXzO7D+urM+qjZfpkEhsOOZY6FiccX8Dly7oGN4X6oIvGljNws5pimBd00Xcz5LhRDzlNwpnQD+VQhxMYB/9f8HgHcCuNj/+QiArwKe+ANwG4BFAC4DcJsUgAyTNmmU2wLO3gBNN5chIapKb9kiSm2CB/BEzoN7emtu4Cbftr7+Ss1NzUTwsK4iEAhPlCpv4K7RjWkk5u6z9FHcKGtX0eliAYhqJXCdz1Gth+rc2vj4YT8dRzLJcDtKRVy7oGP4OlCDJVQR+8Ub5jrPPR1LZ02uiWZ1EYFx4CTBrUmzAu+yIuaCvAvAN/2/vwlghbL9W8JjJ4ASEZ0HYBmA7wshjgkhjgP4PoB3NLjNzCgljRx3LukbglGcpohSly8X0w3cJNTksV1SNASXVYOCyqQFS8VCVe3XjlIRNy6ephVipibotrtaqFyxCba4lkBX0eliAQhaRnWoljPTnAvO53qsh5VBMbw0LXBWuMQVMCdPD2Dj44dDrYlhlTXCuHfX4bqtb66RjgJoStULJj55Ily7oDm+21nwmRMAHiEiAeBvhRB3AXijEOJF//WXALzR/7sDgLpW9IK/zbS9BiL6CDyrHqZNm5bUOTCjmDT8sMKWz2w+cirql4uttqVJeA4KURMI4Xpsia4fVH+qGYYEsyfKFeegFpMfntyeZpUSU3CBLhp0YrEAImD1xm6s33bA2o6kop7DAk5cEwoHx9F23iouFispXOI+AOl8Fk0BI7JfXSqWBKk3t1xYjeYgWUt6ztgZFAIP7unFwgsmNVzQZcEy9+tCiLfAW0L9KBH9pvqi8OqNJRb/JoS4SwixUAixcPJku0P4SMAlmSlTH2n4Ydm+xF185CTyy2Xz3l7jU35HqWhNDmuyELneaMICL5JI+GzbhywRplpt1txfWyc0DNO1FGZFk5bADSvn4fTAEI7319aMjYvLUndYwImLKDf5o6nHJniRnMGccK6WKFuS4rjY5miU5f4kUOeFaWk+SLGQhVs0E4UkXGzi0HTLnBCi1//9MhH9Izyft58T0XlCiBf9ZdSX/bf3AlCzop7vb+sF8PbA9h+k3PTME7d8UJZpZB1YV9LIcWey9gXrgrqUp5JfLjpLCsGbF+1tBRRyVJWbS7Uu6c7FtTTW93peHK7/qsPVwmPDto+1W/bX5ByrDAms3bLfeYziRm6qREk34orLUvfEkCS6UUt2mY4tgOH6omr/uFqz5HHCrISmyGXTPl3Tp+Qi7DcOUa9bACgPDEU6X8mNi6dFSkPEJEszcgc2VfYT0QQiOkf+DeAKAD8BsAWAjEh9P4Dv+n9vAfA+P6p1MYAT/nLsNgBXEFG7H/hwhb9tVJOWY36zSDtqtB6S9sNytfa5Whdk/i3VX0hNFHu8vwKQ56dG8H6PL9Rm3o9z7LBSRUkEJdj2YTp+lBJKSVxLafhWuljVwgxjJmtYmEXNNZLWxe9LfXAIztHg+754w9zQ/QFewuqlsyZbvzPU63YoRSEX7APXa0cIGKu62Nj4GAu5ZjIaK0C8EcA/knfiYwB8Wwjxz0T0OIBNRPQhAM8DuMF//8MArgTwNIB+AB8AACHEMSL6LIDH/fd9RghxNgX+KKVVis+7koZlI6u4WvtcrQvB/Fs6f6HKoMCEcWOw9urZThbd4LHruRUmkfA5zaTRSVxLJmtMjggzOrfGsui6HP94f8W6f5M1TM4j0/i7RtK+x2AlKhZyOFUZsua8Uwvaq/6fTj5nAtj6xIvO3xmu1jITNgta0NXA9drJEw1btaNUcOF8xc0lTQuviaZa5oQQzwoh5vo/s4UQn/O3vyKE+G0hxMVCiN+RwsyPYv2oEOIiIcQcIcRuZV9fF0K82f/5h2adU5ZoleLzrow0cRqGq7UvmHohWEi+kCPnlBZH+sqRrFDqsaMUP3f15UzC59NWfN11n0lcSyZrzKAQsS3NrseX+1+9sRvTQ3z+dFYF3fi7HHtKqWgsvVWuDEEAeOnEKex+vvbZW5cCRPp/mmqzqlSGhFHw6eZ/mLWskCdr3dchIYxWSF0fqNfOkosmaT8ny0LdvmIOnrnjykjRraPR3a7RPoY5gwHOtD1NRuFwjx6yVny+3hvzSBOnqRH8ItF8sdj6MopoVscUqP0SK+QJt101u+Yzax4IBCQ8UBuQkNSy+m1XzUYhr/92DdunmutPt+QX5VqKK5psRHXiD9Y5jbLcGBz/sGPL/gmzdg0Kgbt3HsKtm/dVbbc9VNRbnN4UYR0M6JgwNj+8bL/+urnovu0Ko6DKETmndQny0xdfddoeZbxfNz48Jc1I4y3TSg07ViF3tuxckJhlgeuCxdwIJo0EqXFJ4sacNXGaRXTVImR9VBVdXxZyhP4zA84F4YNjKq0gUqPkibDyrVNr5tu6h/Zr27juof015xLFT80WbSqrAOiwVS1Qc/2p+dDiXktxRFPY/tRrvL2tMOz3GEa5MoibN/XU9JfrQ1Pw2KViAe1thdjfNcEKJbaHCtc+KhULNUK+kK+1VAP6gI4hAWxYOa/KMm6KzrYtrYU9cJosiMHtrom6bfuMQzN8wOKw89njDTvW+uvnNexYLjTbZ45JmTT9iKKQhL9bGlGjSZGVKFtXq5ou/9nJMwPGG4BONOvGVH0iNeVccr1xmawcuu2u0abTDTntdPvUnZ/Mh6ZGJkZBnSdh/o2umK5xlzxqOr+4KNHFSX6/BPsiLH+ji3/b7Cnn4LHnqm/wg34k8+qN3Si1FSCEl75FNx6676ioVkEZMb6k61EsnTUZ2588Gvt7YvPeXmx83M13zuTDlyNg3Jh8aOCMyqpFU1siOrZeX7V8jvDF6+di9/PHrOdLANZu2W98vRmwmGMaQlL+bmmI03qFWJZSwERJYKz25ZKuR43RnaaC8C5jV0+AiulmJK0EYcKoXBnETYHkvGH7VIm63Bw2h4LzJG61DleiFrSXYyWFqss14XLerqk1gmMQJipdzm3ns8drjj0kzkYyqw8QpjYGxztKkIQaMd7bV64SCOr3RLGQQ1kTtRD0AdNZtU2YzmdIAKdSrB9bKhYiRYpnhTwRVl3mrSSEuToIRIuGbwQs5piGkEaVhCRIQohlKco2bs62sILwOlyj/4LvMX3ZB53LTTejQSGchJF6/LCcZyYLmcucdZ1DplQeeSIMCZG4RVe1vroKEDkPXB6aXM/b1aoTTMHhYokPiwZNIqowON5R8r6FvUt+T4wv5LVibnzAFSKppdOovRLFKpc1keOK9N1sBQukDvaZYxpCVv3dmp0/LOmozrh+knGCS1ydsYMWl7VXz9ZG3K69ujpQwlaxwrWUmCQs55luu+ucrbcw/ZAQieUnDCJ99O5cOc8YBKIS5eHK9bxvXzEHNy6eNjwP8kS4+JcmVP1/4+Jp2sTSrhHdJp+uen291CVSec0lnXbiSF/ZWBHCtVIEky2a4WHIYo5pCFkLxohaVNxG3Chb16AQ1+jPeogjtoNjaiJ481sxvwPrr59bNRfWXz9Xm//M1KY46WiO9JUjnafrnHUV882MxtYFxgSJ+nAV5SFGptY42LUcz9xxJT669GK8aeJ4EIA3TRyPhRfoU3OYCF47piVrmdojCmo0qy76N+kb9ZRS0VilI7idy3u1Bu9Z3Pi677zMyqRK0oEBSfu3mYiaPyzO0qbr8qwt+jPMLyu49OVa2si1IHzQ785Ugsz2ORO2ZbYoS4eSKaVi5CAal3a6LscmUbZMRzCx7qpFU2usXHFLdtmI6zqRlmsDULtkHbXaTbGQxx3XzNHOL3lt2iSxKgBdj7dm2cyaSO7h/QWUo2k5lskO+RxFfjhJApb5TGokXX4rif3FLSpuI67V0dWy4Rr9CdgFYlj/ySWtuAXhTSkbTNtdMC2zRc2vVsgTTp4ewIzOrcPiVO4TQF35D12tfWlYp2/dvA937zxUlVhXl7MtbskuG3FdJ9J0bQguWUex4KrjEdd1wiZkO0pF3Lh4mnb8bde4OieTTDcyErAlBG8Wg0O1qaAaAVvmmNRIOjAgif2lYaEA4kXZphEUYkvn4dp/cfvZlLKh3gSvOkypVVQLprSStLcV8NqpgWHHbNUSBKBuK1EUa1/S0djB3GzqdtU6F7Vkl80Crr420a/h29dfcY56NVmuolhaXa8d1yCdYLoZ2/77DSl82tsKRutrmGi3BVWoY5Oj5iSkzSpZ9SlsRlUiFnNMaiRdfivN+pj15A6Li+uym2v0J2BP5+Haf3H7udHl1oLCyCRAlnQ9WnPzVS1BWYlEjoNrdG5QcNpyqgG1Anf1xm7ctLF7WBhXfEXRV66gWMhjw8p5w/tfvbG7qv9dXRuiWAldr501y2ZizQM9of6CwTm6dNZkbVTj0lmTsfCCSTX7lJVO4ubCDAuqkGPTCkJuyUWTsOOZ+KXRx+YJlUHhtFw9pVTE8ZOn0Z+xpedmZGngZVYmNZJ2+E6rPmazompdl91coz8B+83d1E8CcKoAEHxfkKyWW4tTSSCKAE3anSAKUaI41SVrmxXIlCwZ8Jb5KkO1InDdQ/uNfeAaeRwlSjTSkrXDboNz1GZlXjG/AyvfOrUqGldX6QQATp4ewLqH9ocu4dtqvkpaoQZ1joDrF8Z3/icAZxyFHOCJ66zp22bdT9gyx6RG0g7fSewva1Uk6g0ECDJhbB4nz9TeOCeMzVuTyIZVANC9Txd96jo+aQTGmKxJJmulrZJAUik60p5XphxuwZxtQeJYcG3olh1lH7juL0oRecDt2lm/7UCN+Ayim6M2kR8s+6VWOgGqrZqqRd22lO1ilHRdMo6KKWFxHIaE1+dRA0EkUT/zvZ4XI7W9o1TE9HOL2mTSSZAnwrULmlN1icUckxpRRIjLzT0pIZZGFYm0cW1zv0bIye1hSWR1FQBs7wsbH1NEbBoVM2zWpLBKC/U+IDR6eVlF+sWFRbMGsVlw2wq5xJatevvK6HAQIXEe8oLfGepN2lVMmG6+pbaCPtiAgJs2dtdslnVuXZdLgep5F6YrZP/ojl0v1y44P9FEuUf6ysjnCAMNWBOOkqBYVrK55Tv7jOMk502UxNAqphKGjYBECuq0VVi4cKHYvXt3s5sx6tH51Lg4DWeZZtVqNdUeBYCDXcsjv29G51bjTdEWMGIbU5NIrMdv0dZOianSgquzv+lcbSlZGu2H6YqtzUdOlEPFhSt5Inzxhrk1c6GQJ0wYOwYnyu6BE3H88FzQfdfMW/dIZioZqOX0Lrxla6J+cwQv/UmcfZoEj4t4j0K7SVhHoJAjrL9+rjWlkfogtHlvL9bc3xNq1TWR5rVPRHuEEAuD29kyxzSdLJXDSoJm1mp1rT3q+j7b0o7qGwWEl64KW3arx5LlsgQl01YEMVk9XccxrfxxaWJrc5LWn0EhYlvUbf0ftQKIDd13TVaEXKlYqBIFb7vQHlyQI2DcmBxOVYacLJMC4VZBHQTgizfMrRE8hRwlPocSScfif63ZviOCy+X1ZIfmaFZmVGJLp9GKRBGnSVvwXH2oXKMgXYq1687NJtjC0krE6ROXdkYNxHAdx7gJl5uJTWC5LBe6Iv3gorg2yPG3LfEnfbMM7o8onshJmhMBUXnwFf156yxBNuu7xBQpH4YAsHbLftQsxtPZXxnovmEqg17ut7DlU3UZPCwC2kYzgr5YzDFNx5Q7KVfHk1EzcbU8pWHBc/WhMi2FBJ3Qgzd909ebrnSVSbDZrEJx+yToDxi8mRRyhP4zXtJgV4EYxYIoxUozrbJh6ESybinI9EAAePNj6azJ2P7k0dT84MJEue2BwEaeCG+aON7pQSIpIVfyhX2fn4A7KkFREDYn1TF2oZ7StToRKEXTexZPy1zBetv3V/B99VJPovS4sJhjmo7JLaEVcirpcE1omtby8u0r5oQ6wEdZGnQp2RWldJXNKrSk61Frn7hY7QieA7sQnmVDJhSWyzWuAitOUue0xjTpMna2PnB9ILBZfjpiWpldlk9NDwRhrFo0FQsvmOT8IFEPOj88F7/OIMHr0TYn47Q/jaS7R/rKNXMoC9gSPqtMLBYwYdyYulaG0kiUHgaLOYZJGFeh1MwoyLh+TK7nFrZ/07JbWEoIkyABqqMDj/efTWa7ftuBGiuCi8DSJZwt5MlqbUpjTNOqZWrrA5cHApNjentbocbi5ypGw/rJ9kBgSzmx5KJJVefj+iARxLZ8aAqwkcSRNF/Z/lTVfmzJjOP4EU4pFXHy9EDoUmtHqehs2ZIPO3IO1RtMkATyul27RV8DV0X2RcFPXhyHZrgIsZhjmo7Nb2NJ16OZ9Dmy4SqU0ijnFbWdcdK6APWXrjLd3E19IgCtL5dLJYe6BFbwuzzkuz2NMU2zjF09IvO2q2YbKyGoRBGjtuXToLXPNXAFAH586AQ27+0d/kwcISkjIldv7NZOA1OATT089fLJqv9tyYzjjKWL6JAC2hYJGnwvUH2NFws5DAjRPD9E/7hBH0QTfeUKCjmKHUlbT83juHAFCKbp6CocSBqZTT9J1Gz7aoF4lSxVo4iCy7nZ0FVMWPNAD+ate2TY302HabkmrJJD3MoUuoSzlZAi2mmMaVJl7KJsd8G1EoJNjAYx9d+dK+cNW/uWdD1qragQ5Xgqtr7oKBWx/vq5ww8cUT8PeIm768UWLFZKoeh8R6mI89vH46aN3cZjTxibr6nCIa1x8hrvrww1NaBEXrdR5ntlSOAX5YFYx2vG0jKLOabprJjfgfXXzzVmgHf5Im5FIpUkGkHobraVQTFsnRWIlhVgSqlovcHGFVhxRFQaY5qEEDM5ZNfjqG2qhBAUWFEDSUz9p3sIWL2xG9MDwi6u+F2zbKa2bJ4UknIM486nQj7+7Xbz3l4s6XrU+HqeCKcTStUikdUSgtbBIKW2sTUPdmu37G/qsqqO3r6yduxsxBVlUauZJAEvszKZQC59mJyEW6EuYRxasRpFvbiMpetXqEslh7j+gXGXTOMsL9tIIo+dbXkuLq7Lv0ktPduqfKhLt3UdL/gUofyvjt3EYgHjCzn09duTHqu4LvGpjMmRU2DDoBDoryQnnqLki9P1dVby9AVZv+0Arl3Q4RSNHReuzcowaL4fGRNOvZGV9daYlPdX3bGjBlzYSDoZcBJpV+L2eRo+c677jFqz19RHYW2VQjLuuK3fdqDG4b0yKHDTxm6se2g/Xjs1MGxt6iufDbBxHYc48/7cCYVEEyS7ErWY24zOrcP5FdOIkE2K3r4yHtzTizuumYO1W/YnLjrjRnEnAZfz4nJemWIklvYaSSQxPq4pFEyJW9vbCtj76SsitTsuSSZ1bmbZr3qObeqDKPsM7kPmqouyTyDcYZ8APNe1PNa4xUkdIs/V5XhxU580KwFvEmW0skqU6Nwo+2xE+T5TOS8WcyzmMkez6poy4SQlSNQxLrUVqqwegCcQTTc9ecNuNUxioRHnoxMSLvVRbeId0C9tqz5urnVV5edMkaIEOCWireeGOv8zj8QSL+2G+at7wLFVtzARt+h7EhRyQCWqma4FkHWlk1pqlYK7EZY5rs3KtAyj0Y+sVUhquS44xrobv+mm16pL7s10IQgu1UoBLZeZ4tTYlaLJRbCF1VWV+7T1UZh/X72+SnH1kk4AmlLHyHnvUmpL0syku60g5EzVbGzkiBL1mdP5bjb6HsZijmEcScNi2GpWyLQEiUnAt1oBextJ++BFJVjJIyhCotbYDe5TxSbYbOk17lw5z9hHNmd8m0XE9RqLE6Bgw/aAE6cmqkxKPCYBa1nWaqfWQ5xqIGkK5CQqvsSBU5MwmUOG4dtySTWjTcG0CPXmv0tjn2nTyNx4Iy11SyPOx/XacbWwxk2LYtu/KaFqnggr5nfg2gUdVbnrrl3gCUbb50z5DqNcY2HnVMgTSkX3XG4CMI7B7CnnOO9HMiQENqycV19BVaVtIwEi1MwZG41K5tuM7AtsmWMyRVYLladRczOtOp5pkkRkZdTjZbUv4pDm+SRRaSFKjV0btv2bLHODQhhz1y28YJLRmmKzskS5xkylsoBqy1+UJVLTGOx89rj2/XkivGnieGPfrXtov1OJqThLj1kjT4QLJ7fh2aP9xjEWojbfoY2hBi1ZN8MVhC1zTKaIm709bZqZ2iFr1FsBIgpRrLRpW3SzaDFWSaLSgq7Gbhxrom7/BE/cGIq9oL1Nn4ZDnoMpEastQWuUa+x7PS9q31sqFqrmuck6Z7L56MbAJkxtY+MSoNFsVwSXhLkyGbONQSHw1MsnQ0ValNQtjZByYfWb04Itc0ymyKrAScNXjHPq2YliaUrboptVi7FK1EoLQP01dk2o+5cl2uSN1FQYQAj7OZiiWW1VLKJcYyYftuD2tVfPrikcnwMw0ZLKI9gGU4SqXGoG9GNj8xskAKW2AoQAVock+7VFi9eLy3d1ZcjL35dEpG7mLJBNWsNmyxyTKdKoIZkEafiKtWpt1kYRZmlSLWU3b+pJ1aKbVYuxStRrJ20Lq9x/R6nodH/r81Ok6LBFs9qiXNO4xlbM78DKy87WpCUAlCOr1Szoq7X4wnbt++R209iYrH8EYMPKeThVGUJfuWLt71KxUGVtTdqPbGIEv8IkAhHitp/g9UV7wjVtw+o3pwWLOSZTZFXgpOG8PtIc/JPGZqUJOrabbgpRLbqmpdSsWoxVsnrtuPZRnsh6DmnXyjXd1OV2OTemd27FPTsPDc85AWAwpA7poBBV8+ngK/o2m7ZLTEcRAG7a2O1kbesrV4YrZTzXtRxfvGFuaL3SjlIRNy6eFrpvIF58RlxBtuQisy9lGM91LUf3bVdg76evwJ0r50Wq2QrYl5ObYS3kZVYmUzTawT4KaTivp7HPVkt3YqJkWLYqGXyrdESx6OqWUtfc34N1D+033kSbbTFWyeq145qcdVCImnOQJaJWb+xGzrAkV0+tXJXbrpqNNQ/01AQYHO+vYP5nHqlKDBxHPvT2lbHmgR5rGakw4ZtUAmGdm4BuSRyornH83NHXsOOZY9Z99/VXUCzkUI6QP2VIiMjpUpZcNAn3fPhtxkTmNqR4VL8ri4XccNWZsLZIv7ibN/UYl8sbzYgSc0T0DgB/ASAP4O+FEF1NbhITg5EWwdhIWsG3yxXTPcvmW6US1SqlE4iVIWFcPsuC1StIFh8OXPOASUuHPIfgXNbdNJMcA5uoSaqsVWVQWPPLhQnTJPOjqVG96ryxVe748aETofud4pfKioJJqJs4qFRM0c0vWd3E1NerFk2tmV/9ivgU8JctSe/jOTh4NtpaRzMSPY8YMUdEeQBfAfC7AF4A8DgRbRFC/LS5LRvdjBQrUT00sg9aMd2JCVMSV1l+Svc0LhOrJlmMXkczC2o3krCHA5e5vWJ+B3Y/fwz37jqMQd8Ck8tR1dKkTpSZrK/1jHEU6rkdx0nK6yJMk045Iud80EJVHhiCAPDSiVPY/fwxrJjf4WQNl+cQtYh9FPEjjV5qmycWCxhfyKGvv7Y03a2b9w3PvTwRVi2aittXzMGSrket5zMEoGNiESdPD9ScyxCAtVv2G8fDJaI3aUaMmANwGYCnhRDPAgAR3QfgXQBYzDWJkWQlikuj+6AVfLtcsUUimvKf1eNz6LocSEBDCmpngbDAD5e5HcwDJq0er28raG++Els+uoMp1LLV1YyNQs5fogsrR6fD9eEgTrUDG1NKRauFalCI4Qhi23eIrHUqz2HdQ/sTaZ8OIVCz7N1XrqBYyGPDynlYMb8Dt27eN7wEqgo4FZfvxCO+T66OvnIFa6+enZkqNSNJzHUAOKz8/wKARcE3EdFHAHwEAKZNc3PoZOIxkqxEcWl0H9ST7iRrVlRbwto0/MNcb5RZ8pMLEncMTZ+zPRy4zm3T8nXb2DHY++krjG2ype9Igyj5ynQMCdSITNflZdeHg+C8t9mzwvzr5LXkct737jqMiYYSZKViAd23VY9jUsvSJmz1cHc/f6wqhY0qSFVBZ/LJVQl7wMuSn+pIEnNOCCHuAnAXACxcuHCkVDXJJCPJShSXRvdB3Iz9WbSihn1RBv3DZLRh3C9VnfP9yTMDVQ7xWfSTk8QdQ9vnbA8HrnM77jWQlD+Sq8ANs6KF+WEFRWZwPpXaClXWJCC9+eQSKPGWaROxYn5HaE46wOtzk4bWbU8qUCMqvX1l3LvrsPa1e3cdrhJzp0IEbCHnBTmse2i/VvTJKOes+HiPJDHXC2Cq8v/5/jamSXBS3PA+SNoaFvdJMatWVNcvyqTEqE4gZuGp24W4Y2j7nO3hwLSMGLy+434PJOGPFGVe2ASISzkv3WeD8ynovyXrzsY9HxODQoT61+145hhu3bzP2b3AZMXSbW+GkAPsYyi3y2s6LNp2UAijkMvnCLddNbv+BifISBJzjwO4mIhmwBNx7wbwB81t0ugmrpVoJGHrg7SsYXGeFFvdilqPGLUJtqw8dbsQdwxtn9M9HCydNTk0jYVK3O+BJL4/oswLmwBRl0Hjikxd3dl7dh7C3TsPOfvMuS4Ft7cVrLVmJffuOoxVi6aGvs+Gbtm7WbVhw0Tk5r292vQzOoaEWcBmMUFvFtsUCyHEAICPAdgG4GcANgkh0vPCZELhpLj2PshSVYGkKm8kXb/UdX9xhUww+bAU1Fmru+pC3DEM+5xajWDNspl4cE/v8I1a4GxVAtP1vWJ+B65d0DF803e1SOmunWsXeNeN6/yKMi9ca7/GTc6su96lpHCdd64PV0LYK2NIBoUw1qR1RSegdH3UCML8Kdc9tN9JyIXRrCoPNkaSZQ5CiIcBPNzsdjBnaSXLRlRcl+BMfZAla1gSVpCkLY1R9hd3KS+ry8txMFlibLVLgWhjbxIkNid+nUXqwT29WHjBJCdBp+Y/izq/oswL134IplpxFadh17Vt3snvGlcZ0leuOKUGyRNFSiFi2keQsETEaWFbXk4rrUtWGDGWOYZpJElYdJpRh9Zk6UrCipq0pTHK/uJaS7IkqOslTu1SINrYx+mvKDV2bda2OPMryrxw7QeTOA279l2ua10/qt81rrhG/K5aNDX8TSGovmjqOALe8vTBruXYsHLesIUzzdoIcrm6EWXtVL/nJFcj4jKiLHMMUy+u1rYkLDqN9ikMs2zUa0VNWhhF2V/cwI+RFKRTT/+7jn2c/nKpsetibYtyfup1XGorYNyY3HCyaXVe6K53m4XRFPRRrgzi5k09WL2x2zj31iybGeqvpevHOClTwnzH1NxrW5940RitKQRCLXd5ohpfNFm6DKgeR4KXEkQIL/l3ktY6U9oieTyXqN2ox8pSFgAWc8yIJWokYlo3FhONzlGU9pJilBu9y9hEFQ5xxOhICtIx5QGbWNQXkI9DnP6yjWOUOek6H4LX8fH+6oSypvfZrneXKFIpoKw3dIt6MfVjnIehjlIRL504ZczT98wdVw7/r6tJW8ifjdZcc39PVTqVIDLqMyhSK4NiOHlwcDxcll1dl2YJqKrhu37bgWHXAgGvVmwc0VjIEV43fgz6+itVAlT9vtJVkWiWmwaLOaalcBVocZ6Y0rixhNFIn8K0lxRdb/Sb9/ZW3SBkQXugemzSElrBOXTtgg5sf/JoS6QfsRElD1hc4jyA2MbRZC3RzUnX+WC6jm/yb/SyvVGu96jWMVPyZJMoskWzuqYOkcg++cr2p/DUyydrXr9wclvV/y5jaqtmYfNFO95fsQZ+1EtbIYfPX3NpzXe96jsa51h5Iqy8rLZqhEQurZrOuxluGizmmJYhikCLY4WKInZa0aKT9pKiLumu+rQsbxBrt+yvualVhgTWbtlfNTZpWC51c+jBPb0jIsq6z5BGwbQ9LlFy/4XVznTNVSeP6xJ4YLuRqt8ZUa73ODdn1+TJYeXh1iybabSO5Ymw+MJ2HHylXHPNmUTMM0dPRlpeluMdfAgDzibWvcmyhJmmsCkPDNVduUOHLUjHxUrbDDcNDoBg6qZRDqBRHKDjWKGiBCS0YtqVRjgGyzQWG1bOw+mBIRz3lzjUABGTD069UXUuRHWiz4pzswvNCKgxEQwQ6itXcKoyhA0r52FH5+XD10nYnFT7f/5nHsHGxw4bAw/ke8MsMXK8o/SXrQ9NwQYCqJozdY2Pwbo6KAQeO3gca5bNrLnmTAwJxA/eCrbD/79kWMovFQux55+LRU2I+MvQB7uW404lMCOItOZO79yKi255GLdu9h4CwsQj12ZlWpKkHEBdlk+jCLQ4Vqio1rZWS7sS19IVpwpCEpGtaTgXR3Wiz4pzc7BduvHIkrXY1TJum5M637cg6pyKUoD+SF8ZG1bOc+4vU9/ecc0c67HVORM3dcz6bQesQRPSN61t7Bjn89eNTVgAh64dlUEv39raq2drrXZrr55dUys1SfJEeNPE8bGWoYGz3+EzOrdaxaOs7xp2Hq7Jn9OAxRxTF0k41bveNNPIGaXS6ICEZhBVgMYVNDbR1G4ocC1rHUrSCNiIMoeymIPOZTyyMH9N49/bV8ZFtzw8HEkJmOek6/LZkb5y5KW2KaVipP6qx68s7CEmLHWMi+XpeH+l7uX0sACOqJVC1KX0tBhfyEXOYydr0qpE9UvMIizmmLpIwqne9aYZRaDFvbG1mrUtbcLGxmQlsokmXYoGNXpOkkbARpQ5lMUcdFkUmDpsN0dp5QBgdDAH3Pt5SqlofW8hT1VzLZ8jnDw9gBmdWyMJXtt3Q5iFx9a+sPN0FRquYsb0MKWim1Mlw+dKIQXnbW231VK1QQByOcLJM961ICuRuOxJ1qRV557ueyEOzbTes88cUxdJ+Om43jRb0U+t1XHJEabzvbH5Qq2Y34H1182tGsf1183VPi3rqMcHLMocypIPmsR0Y+wNGY9G41LO6d5dh62vl9rCU6rIOWUak/a2Qs0dfnBIoK9c68sZBZMvpW3OhM0n0z6TLI2VzxGWX3qe0/6C1/4pg9AxbR8+psGnME+EoYhCrpAj3LlyHqaUihgMBITISiRhNXKB2rm3Yn51ybl6aFZJRrbMMXWRhJ9O2BOfSpRIuiz6O7UacXOEyci4egrYp+UD5jqHsuSDJjFZMvJEmbLaqZZxm4XOhullebsNzindWAkBa440IFm3EJPVec2ymUbfsaWzJjsvn9e7FDg45FlF25VEyjnDnAqKz3JlSLtP0/bhYxoGUkYku1jmCNXjbYqe7e0r406NL2RYmzbv7cXGxw9HshJ2+BbhqJbYtGAxx9RFEn46pusnhvV9mCzd2FqZenKE1btk3WwfMNdUGI3EdmPM2rKwHP+LbnnYKEBtnLBENz/XtbzmWEDtXHHN+p+UW8iaZTNr1/r8/00F7b/X8yK2P3nU+n2lXkuqa0Pcr0g1ce8548fg5JmBKgEa56HF5HJRLOSMgs9FPOnq/toeauKIX13SYxuyf6Kk1kkbFnNM3dR70zZ9adu+zMPI2o1NJU50aLOOHebYnJUvsjSop0B8WtiKiAP6Zdhmj8eqRVO1FqmwuqBJVABxvaEn5RaiSwxcGfIiPm0peUzfdWHfV3F9zoCzmrOvXEEhR2hvK9TkAVSxBS7ZLIunB+yWOxsmUWl7qAHOzoXpnVudjhPmQ6gSjFjNivWefeaYppOGb1IW/Z2A2vxbjfRrintsmTvuua7lkXKENau9SZFEepWksfV5owqMR+X2FXNw4+Jpw5a4PBFuXDzNGvwAJDO/XPzNou7T9t1i82mMs89grrrgNRFXyAWpDAm0jR1Tc42r3HbVbORz1dbUfM4LXLJdKyGr3EZs/qwmv7jgdtf3uVAs5HFnIE9ilvy42TLHNJ00fJOy6O8ENHf5N+ljp70M2uyl8ixZd10LxwPm8WimRfj2FXNCxVuQJOaXbh9LZ02uq3yb7bvl5k09xuW/1xfHGC1A/WcGUMiR1r9PtXKZUrBIC12UFB1BXOZ1DsBg4H/bZ4/0lWNbD8OqYti+3+Vc16Ut0d0HSoa6xib/TJWsZEBgMcc0nTREQbP9rUw0UyCkcew0v8iaLabSLn/mimvheMA8Ho0ICGq0WAwezyTSkp6jtu8Wk2P+oBDagvaS4/0VFPJkFBXyIcY094eEwMGu5cY+ccnFNtFQxUFiW0K2XSumZMk2wvwpbWMQnOtq2hJTUl9T0uP119dG2WcVFnNMJkhDFGTliUmlmQIhK+LElWa3NyvW3SQslGlbOZMUiyarirpPADXHUwVD2tHrpu8Wm09jmGN+ZVBgwrgxOFHWl+OSosV2Tdi+89R+1RGWlcP2cLVh5bwaMZQj4OTpAdyz8xCKhRxODww5L7m6WPJ0QSGrN3Zro3OlkAta+4L1g4lg9RvMMizmGKaBNFMgZEWcuNLs9mbFupuEhTJtK2dSYlFnVQnu07SUGUT1b4wzhq6WP5WwORvmmN/bVzYKQnnMKNeEzlq6emO3Viwe769geudW5ImqKnSox7c+XAXE4JA4W2+5XBlCIUf4g0VT8eCe3tDkvFF82oJzxjQ3gnM9+Lm+stni3QqwmGOYBtJMgZAVceJKFtqbtHU3zlJkEhbKtK2cSYlFl7JcUfyvpIXO1WJoswq6WP5c56wttcaaZTO1S37qflzmkMlaOtGwlCsxVeiwCcmw+rGAtyT7vZ4Xccc1c6qsYfWmRXEt5Rac63Gr22QVFnMM02CaufybxaVnG63WXhtxlyKTsFCmbeVMSiwm7Q+ZJ3K2GIZZBYOY9uMyZ8NSawStXDX/O2ASK+MLuZoSZzru3XW4SszZhKRrPr++cqWmf+oVTS5zRjfXXarbtFLSeRZzDMMwDSDuUmRaUZ1JWhrqEYvqzdxUjSAOxULeaLHR3chdLTxh+3HB5luns3JVBsXwknFQZKy5vwfrHtpf4+tlatvxfi+vXBiDQmBJ16NOlVvqKVRf7wOb6diyXJhprsetbsNijmEYZhRTz1JkEhbKNK2cccWiq79TGB0Gn7Yoia3jCLMwy6PJ6hS3sopOZFSGxHDKE9WCZBM5YSXOJPVYj3W0O9TbjYqpL8PyvdVT3SaLsJhjGCYxWs3PpJE0Ozo3DVzH2/S+sLxpYbjctF0thlGtS2GWR9d6q1Eqq7iICbW0mO7co1of41iPS341CXUEZYLhKLjMrxXz45Xds32uFavbcAUIhmESodkVG7JOVis0xMV1vG3vs+VNu3PlvJr+kmWnXLPtr5jvnqFfNz5yMbKjVMSNi6c57Wfz3l4s6XoUN23stlYQWTE/emWV8QW3W/aRvrLx3ONUP3C1Hsvzue2q2RgTWMqNKjaizC9d2b2w7x3b55bOmqz9jGl7FmDLHMMwidCKfiZJ4WpBAFonmjgM1/G2vc9mrUyqv1yXl5M4XtAapyNMGNna8clN3U7tkKLPdO4uS6IqUS1StgTDSedGNL3v5k09WL2x2ziOccr1bX/yqFPbmwGLOYZhEqHZFRuaRZTIt5EUnes63mHJZl3ysjWKeo/nEkThIoxM7XBNumsrbq9bEn3t1IDRjy5OIIupmWnkRjS9T1rcTNdjnO+rLH+X8TIrwzCJYCtAPpKJ84Q/EnAdb9v7oiyDtgJhN/t6l9XDylxJwkSfuiS699NXYP31c4fHoFQsRFrKBmqXRE1EzY3ost1ln7rr0bZ/U2mzsJJnzYQtcwzDJEKzKzY0i6Qskq0WPOI63q5VEeolC/1nC6Iw1QWNwqpFU53qnLqKPkkjLJJp5UZ0jaQNXo+mmrFLZ03G1ide1O4jYrc2FBZzDMMkwkjzCXMliSjVVkxS6jrejZgXcfsvTskuG6bqDUkVbJdJfGUEpolVi6bWfawo2B5cCIjVl3HnlylXYfB6NPm/bX/yKPr69RUyTNuzAImEEjS2IgsXLhS7d+9udjMYhmlhdE7vLikzVJZ0PWpMIhssDs7UEqf/XIIVoo7j5r29WPNAT1XS30KesP66ZMScjls376tKr6Grq5o2Yf3fSKup6/U4o3OrdklYis+sXo9EtEcIsTC4nX3mGIZh6iAJv6/RGjySFHH6z2VpMKrvY1j1hjS4fcUcPHPHlTjYtRzP3HFlw4UcYE+n0uiURa7Xo81nrhXTCPEyK8MwTJ2kVZJopAePJEWc/nMVyr195ZqyVlH3OdJFuW1JdEnXow1PWeRyPdp88lrRZYTFHMMwTJ3Uu4w0WoNHdMTpyzj9F6Xig6sP3mgW5SYBlVWBGybYWi2NEIs5hmGYOkgieKEVLQFpELcv4/SfaxSkxMWa1AxRnoUoXhtZFriugi3rfQxwAAQHQDAMUxccvJAcje5LUzSryWJHAJ7rWh5pn1lw9m8mzWhjkmOQtT42BUCwZY5hGKYOsrqM1Io0ui9NlhmTqKynekMaZLmEniqoSm0FjBuTw4lypeECt940P1nuY5WmRbMS0Voi6iWibv/nSuW1W4joaSI6QETLlO3v8Lc9TUSdyvYZRLTL376RiMY2+nwYhhmdjNbKF2mQlb5slWjGrD5IBCNYj/dXcHpgCBtWzsOOzstTFUFRKrJs3tuLJV2PYkbnVizpelQbYZvVPg7S7NQkG4QQ8/yfhwGAiC4B8G4AswG8A8BfE1GeiPIAvgLgnQAuAbDKfy8AfMHf15sBHAfwoUafCMMwo5NWufG3Alnpy1YpM5YV8RukmSXuXMWXa8qUrPZxkGaLOR3vAnCfEOK0EOI5AE8DuMz/eVoI8awQ4gyA+wC8i4gIwOUAHvA//00AKxrfbIZhRiOtcuNvBbLUl2r90rStSXHJivgN0kxrlqv4chWcWe3jIM32mfsYEb0PwG4ANwshjgPoALBTec8L/jYAOBzYvgjAuQD6hBADmvfXQEQfAfARAJg2bVoS58AwzCin1dIYZBnuS3eyGgXdzAhW14hiV8GZ1T4OkqqYI6J/AfAmzUt/CuCrAD4LQPi/vwjgg2m2BwCEEHcBuAvwolnTPh7DMAxTTSukemgVsih+m5k30VV8RRGcWezjIKmKOSHE77i8j4j+DsD3/H97AahVgs/3t8Gw/RUAJSIa41vn1PczDMMwGSLpaEMmezTbmuUivpbOmoy7dx7Sbm9FmrbMSkTnCSFe9P/9fQA/8f/eAuDbRPQlAFMAXAzgMXgpfi4mohnwxNq7AfyBEEIQ0XYA18Hzo3s/gO827kwYhmEYV1ol1QNTH1m3Zm1/8mik7VmnmT5zf05E8+Atsx4E8EcAIITYT0SbAPwUwACAjwohBgGAiD4GYBuAPICvCyH2+/v6FID7iOh2AHsBfK2B58EwDMM40iqpHpiRzUibh00Tc0KI91pe+xyAz2m2PwzgYc32Z+FFuzIMwzAasuKnluXyTkx2SXr+jrR5mMXUJAzDMEyCuObUagStkuqByQ5pzN+RNg9ZzDEMw4xwmpnENUiWcskxrUEa83ekzcNm55ljGIZhUiZr/kFZd45nskVa83ckzUMWcwzDMCOctPyDsuKHx4xsRpp/WxrwMivDMMwIJw3/oCz54TEjm5Hm35YGLOYYhmFGOGn4B2XJD48Z2Yw0/7Y04GVWhmGYUUDS/kFZ88PjJd+RzUjyb0sDtswxDMMwkTH5KzXDj4mXfJnRDos5hmEYJjJZ8mPiJV9mtMPLrAzDMExkml1MXSVrS74M02hYzDEMwzCxyIofE6euYEY7vMzKMAzDtDRZWvJlmGbAljmGYRimpcnSki/DNAMWcwzDMEzLk5UlX4ZpBrzMyjAMwzAM08KwmGMYhmEYhmlhWMwxDMMwDMO0MCzmGIZhGIZhWhgWcwzDMAzDMC0MizmGYRiGYZgWhsUcwzAMwzBMC8NijmEYhmEYpoVhMccwDMMwDNPCsJhjGIZhGIZpYVjMMQzDMAzDtDAs5hiGYRiGYVoYEkI0uw1Ng4iOAni+2e1gqngDgP9udiMYLTw22YbHJ7vw2GSbVhqfC4QQk4MbR7WYY7IHEe0WQixsdjuYWnhssg2PT3bhsck2I2F8eJmVYRiGYRimhWExxzAMwzAM08KwmGOyxl3NbgBjhMcm2/D4ZBcem2zT8uPDPnMMwzAMwzAtDFvmGIZhGIZhWhgWcwzDMAzDMC0MizmmoRDRJ4joJ0S0n4hu8rfNI6KdRNRNRLuJ6DJ/OxHRl4noaSJ6goje0tTGjwIM4zOXiH5ERPuI6CEier3y/lv88TlARMua1vARChF9nYheJqKfKNsmEdH3iegp/3e7v914vRDR+/33P0VE72/GuYw0Io7NLP8aOk1EfxzYzzv86+dpIups9HmMRCKOzXv862UfEf0nEc1VPtM6YyOE4B/+acgPgF8F8BMAbQDGAPgXAG8G8AiAd/rvuRLAD5S//wkAAVgMYFezz2Ek/1jG53EAv+W/54MAPuv/fQmAHgDjAMwA8AyAfLPPYyT9APhNAG8B8BNl258D6PT/7gTwBf9v7fUCYBKAZ/3f7f7f7c0+t1b/iTg2vwTgrQA+B+CPlffn/evmQgBj/evpkmafW6v/RBybX5PXA4B3KtdNS40NW+aYRvIr8C6UfiHEAIB/A3ANAAFAWnsmAjji//0uAN8SHjsBlIjovEY3ehRhGp9fBvBD/z3fB3Ct//e7ANwnhDgthHgOwNMALmtwm0c0QogfAjgW2PwuAN/0//4mgBXKdt31sgzA94UQx4QQx+GN4TtSb/wIJ8rYCCFeFkI8DqASeP9lAJ4WQjwrhDgD4D5/H0wdRByb//SvCwDYCeB8/++WGhsWc0wj+QmA3yCic4moDZ4lYSqAmwCsJ6LDAP4vgFv893cAOKx8/gV/G5MOpvHZj7NfYtf72wAen2bxRiHEi/7fLwF4o/+3aTx4nBqHaWxM8Ng0Dpex+RA86zbQYmPDYo5pGEKInwH4Arxl1X8G0A1gEMD/BLBaCDEVwGoAX2tWG0czlvH5IID/RUR7AJwD4Eyz2shUI7z1IM4vlUF4bLKLbmyIaCk8MfeppjSqTljMMQ1FCPE1IcQCIcRvAjgO4L8AvB/Ad/y33I+zS3W9OGsFAjzzd2+j2joa0Y2PEOJJIcQVQogFAO6F50cC8Pg0i59LdwP/98v+dtN48Dg1DtPYmOCxaRzGsSGiSwH8PYB3CSFe8Te31NiwmGMaChH9kv97Gjx/rG/D85H7Lf8tlwN4yv97C4D3+VF6iwGcUMzkTAroxkfZlgNwK4C/8d++BcC7iWgcEc0AcDGAxxrf6lHHFngPQPB/f1fZrrtetgG4goja/Qi+K/xtTPKYxsbE4wAuJqIZRDQWwLv9fTDJox0b/7vuOwDeK4T4L+X9rTU2zY7A4J/R9QPg3wH8FF5k0G/7234dwB5/2y4AC/ztBOAr8CxB+wAsbHb7R/qPYXw+Ac+C+l8AuuBXjvFf+1N/fA7Aj0jmn0TH414AL8JznH8B3jLQuQD+Fd5Dz78AmOS/13i9wFsqf9r/+UCzz2sk/EQcmzf57/kFgD7/79f7r13pX1vPAPjTZp/XSPiJODZ/D28Votv/2a3sp2XGhst5MQzDMAzDtDC8zMowDMMwDNPCsJhjGIZhGIZpYVjMMQzDMAzDtDAs5hiGYRiGYVoYFnMMwzAMwzAtDIs5hmEYhmGYFobFHMMwmYaIthPRssC2m4joq4b3/4CIFibchoeJqJTkPhmGYZKCxRzDMFnnXnjZ11Xe7W9vCEKIK4UQfWnsm4jGpLFfw7HyjToWwzCNg8UcwzBZ5wEAy/2SOiCi6QCmAFhFRLuJaD8RrdN9kIiuIKIfEdGPieh+Inqdv/0gEa3zt+8joln+9tcR0T/4254gomuV97/B/3szEe3xj/sRW8OJ6DUi2uC/91+JaLK//QdEdCcR7QbwCSJaQET/5u93m1JD8uNE9FO/Lff5236LiLr9n71EdA4RvZ2Ivqcc96+I6A+Vtn+BiH4M4HpTnzAM07qwmGMYJtMIIY7Bq/n6Tn/TuwFsgldeZyGASwH8ll8sexhffN0K4HeEEG8BsBvAJ5W3/Le//asA/tjf9mfwaprOEUJcCuBRTZM+KIRYAGAhgI8T0bmW5k+AVx5oNoB/A3Cb8tpYv/1fBvCXAK7z9/t1AJ/z39MJYL7flv/hb/tjAB8VQswD8BsAypbjS17xz/VfYO8ThmFakIaZ9xmGYepALrV+1//9IQA3+JaxMQDOA3AJgCeUzyz2t+0gIgAYC+BHyuvf8X/vAXCN//fvQFnSFUIc17Tl40T0+/7fUwFcDOAVQ7uHAGz0/75bOSaU7TMB/CqA7/vtzMOrKwn/fO4hos0ANvvbdgD4EhHdA+A7QogX/M/ZkMcK6xOGYVoQFnMMw7QC3wWwgYjeAqANwDF4Fqq3CiGOE9E3AIwPfIYAfF8Iscqwz9P+70E4fhcS0dvhCb63CSH6iegHmuPaUIthn1TauV8I8TbN+5cD+E0AVwH4UyKaI4ToIqKt8IqA7/CDQwZQvdISbJN6LFufMAzTgvAyK8MwmUcI8RqA7fCWIO8F8Hp4AuUEEb0RZ5dgVXYCWEJEbwYAIppARL8ccqjvA/io/IeI2gOvTwRw3Bdys+BZumzkAFzn//0HAP5D854DACYT0dv8YxaIaDYR5QBMFUJsB/Ap/9ivI6KLhBD7hBBfAPA4gFkAngdwCRGN86Nuf9vQnjh9wjBMxmExxzBMq3AvgLkA7hVC9ADYC+BJAN+Gt/RYhRDiKIA/BHAvET0BbzlxVsgxbgfQTkQ/IaIeAEsDr/8zgDFE9DMAXfDEkY2TAC4jop8AuBzAZzTtPANP8H3BP2Y3gF+Dt9x6NxHt88/1y35E7U1++54AUAHwT0KIw/D8CH/i/96ra0zMPmEYJuOQECL8XQzDMExkiOg1IQRHizIMkypsmWMYhmEYhmlhOACCYRimTohoF4Bxgc3vZascwzCNgJdZGYZhGIZhWhheZmUYhmEYhmlhWMwxDMMwDMO0MCzmGIZhGIZhWhgWcwzDMAzDMC3M/w9frnnb/TJU/QAAAABJRU5ErkJggg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1204798" y="5544156"/>
            <a:ext cx="97824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plot diagrams of the features show the availability of outliers in all of the features</a:t>
            </a:r>
            <a:endParaRPr sz="2000" dirty="0"/>
          </a:p>
        </p:txBody>
      </p:sp>
      <p:sp>
        <p:nvSpPr>
          <p:cNvPr id="232" name="Google Shape;232;p26"/>
          <p:cNvSpPr txBox="1"/>
          <p:nvPr/>
        </p:nvSpPr>
        <p:spPr>
          <a:xfrm>
            <a:off x="0" y="7937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NUMERICAL FEATURES (OUTLIERS)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C601E-4F59-2C2D-A9E3-7F37C18A9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06" y="1761229"/>
            <a:ext cx="11326984" cy="36698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 descr="data:image/png;base64,iVBORw0KGgoAAAANSUhEUgAAAnMAAAG6CAYAAABjv8DvAAAAOXRFWHRTb2Z0d2FyZQBNYXRwbG90bGliIHZlcnNpb24zLjUuMSwgaHR0cHM6Ly9tYXRwbG90bGliLm9yZy/YYfK9AAAACXBIWXMAAAsTAAALEwEAmpwYAACvG0lEQVR4nO29f5xUV33//3rPMMAsRmaJVMMGAokpNJQAggFLf0jaBg1NpPmF1KhVv9rP56MfDaZ83LSpAY1mLR8ltbW2abXqJzGBJBaJpCW2wdpSIQHZDaKh+UUgS2JoYDFhB5jdPd8/7j3LmTvnnHvunXtn7uy+n4/HPnb3zsy9555z7tzXfZ/3DxJCgGEYhmEYhmlNcs1uAMMwDMMwDBMfFnMMwzAMwzAtDIs5hmEYhmGYFobFHMMwDMMwTAvDYo5hGIZhGKaFYTHHMAzDMAzTwrCYY5gWgIgOEtHvNOhYtxPRfxPRSwnv9w+J6D+S3KfmGH9CRH+f5jGYsxCRIKI3p7DfbxDR7XV8PvXrhYj+JxH9nIheI6JzQ967loju9v+e7vfbmDqOXfc+mJEFizlmxEJEv05E/0lEJ4joGBHtIKK31rnPGkFS740nSYjo7UT0Qh2fnwbgZgCXCCHeFHitg4gGiOgizef+kYj+b9zjJoUQ4vNCiP+v2e3IKkT0bl/oUGD7GCJ6mYh+r1ltyzJB0UpEBQBfAnCFEOJ1QohXUjjmnxPRYSL6BRE9T0R/kvQxmJEDizlmREJErwfwPQB/CWASgA4A6wCcbma7dGTs6XoagFeEEC8HXxBC9AL4VwDvVbcT0SQAVwL4ZkNamCGyMHYR27AZQAnAbwW2vwOAAPDPybRqZGDp2zcCGA9gf4qH/xqAWUKI1wP4NQDvIaJrUjwe08KwmGNGKr8MAEKIe4UQg0KIshDiESHEE/INRPRhIvoZEb1KRD8lorf42zuJ6Bll++/7238FwN8AeJu/tNJHRB8B8B4A/8ff9pD/3ilE9CARHSWi54jo48px1xLRA0R0NxH9AsAfKts2+sf9MRHN1Z0YEY0jojuJ6Ij/c6e/bQKAfwIwxW/La0Q0RfP5iUT0Lb9tzxPRrUSU85elvq98/huaw38TATEH4N0AfiqE2GfqO8N5zCKi7/tW0wNEdIPy2jeI6CtEtNXf1y7VIkhEs5XP/lxaLdTlLP//+4noJd86+0Mimm1qT+DYf+Pv/1Ui+jciukB5XRDRR4noKQBP+dt+j4i6/Tnxn0R0qfL+TxFRr7+vA0T02/72y4hot295+TkRfcnfXmNdJWXZ0DB/JhLR14joRf9YtxNRPnhuQohTADYBeF/gpfcB+LYQYoCI3kBE3/PP5RgR/TsRhd4rTPPKf+0iInqUiF4hbwn/HiIqKZ+d78/5V4loIzyhFHa8sHbOI6In/LHfSETjlc9+mIie9j+3Rb1OguNLRD/0X+rxr4tPATjgb+sjokf9z/0FnbWk7SGi3wg7BxtCiANCiJPKpiEAwSXt9xDRIb9P/7Se4zEtjhCCf/hnxP0AeD2AV+CJj3cCaA+8fj2AXgBvBUDwviQvUF6bAu9hZyWAkwDO81/7QwD/EdjXNwDcrvyfA7AHwKcBjAVwIYBnASzzX18LoAJghf/eorLtOgAFAH8M4DkABf8zBwH8jv/3ZwDsBPBLACYD+E8An/VfezuAF0L65lsAvgvgHADTAfwXgA+5fN5v6wkAv65s+xGAm6L0HYAJAA4D+ACAMQDmA/hveMu7sk9fAXCZ//o9AO7zXzsHwIvwloPH+/8vUvr2bqVtH/RfHwfgTgDdDnPnGwBeBfCb/uf+Qh1zeBas78Oz+Bb9tr8MYBGAPID3++M1DsBM/zyn+J+dDuAipd/e6//9OgCLTWMQGP+1qJ0//wjgb/1+/SUAjwH4I8P5LQHwCwBF//+JAMoA5vn/3wHvoaXg//wGADLsSwB4s8O8ejOA3/X7ZDKAHwK4039tLIDnAaz2j3edf363h4yTsZ1+fz0Gby5OAvAzAP/Df+1yeHPtLX57/hLAD03jGzxPZRwFgDHKthsBnAtvvt4M4CUA44PzUvdZyzl2AnjNf/+zAM4P7OPv/PGfC2/V4Vea8X3LP83/aXoD+Id/0voB8CvwbswvABgAsAXAG/3XtgH4hON+ugG8y//7DxEu5hYBOBR4zy0A/sH/e61681C27VT+z8ETLL/h/38QZ2/mzwC4UnnvMgAH/b/fDrsYywM4A180+dv+CMAPXD7vv+fvAdzl/32xv79fitJ38ITevwfe+7cAblP69O+V164E8KT/9yoAew3HG75pal4r+TfAiSHn9w34wtH//3UABgFM9f8XAC5XXv8qfDGtbDsAbynzzfCE3u/AF+bKe34Ib+n/DYHtNWOAWjGnio83wruRF5VtqwBst5zjUwD+wP/7wwB6lNc+A0+Uvdn0eeW9wj9H67zSfG6FHEN4ovkIFMEI7wElTMwZ2+n3143K/38O4G/8v78G4M8D41sBMF03vup5Kv9PR4ggA3AcwNzgvHT5bGA/BO+BYR2AcwL7OF9532MA3u2yT/4ZeT+8zMqMWIQQPxNC/KEQ4nwAvwrvKf1O/+Wp8ERRDUT0PmXJrM//7BsiHPoCeEuVfco+/gTeTVdyWPO54W1CiCF4IrRmmdTf9rzy//OG9+l4AzwrRvDzHY6fBzxr5/X+stV7AWwTvo9dhL67AMCiQB+9B4AadKFG0/bDu+kClrFTIaI8EXWRt+z7C3g3eBjaE0Qdi9cAHEN1H6vjdwGAmwPnMhWeNe5pADfBu5m/TET3KUt6H4LnDvAkET1O0YIPgscvAHhROf7fwrPQmfgWzi61vtf/X7IewNMAHiGiZ4mo06E91nlFRG/0z73XH4u7cXYcpgDoFcJTJMpnwwhrp2n+VF0//vi+guprQHd9WiGiPybPbeOEPwYTEe17Q4vw2AvPerou8LLpHJlRBos5ZlQghHgSnsXlV/1NhwHoojIvgLd08TEA5wohSgB+Au/pGPCehmt2H/j/MIDnhBAl5eccIcSVls8AngCQ7cgBOB+exSLIEXg3cMk05X26/ar8NzwrRPDzvSGfU/kPeOLmXfCWlr7ptzms71QOA/i3QB+9TgjxPx2Ofxje0nUYf+C38Xfg3Vin+9t17QmijsXr4C25qWOh9vNhAJ8LnEubEOJeABBCfFsI8evw+lwA+IK//SkhxCp4ousLAB4gz+/xJIA25fh5eEuTKsHjn4Zn4ZPHf70QwuYf+P8A/DYRvQ3AYnjL2PDb9aoQ4mYhxIUArgbwSennZyFsXn3eb/Mc4Tn034iz4/AigA6iqgjbaSHHi9tOIHD9+H1+LqqvgbDrqArfP+7/ALgBnktHCZ47gstcc2UMNN9ZDAOwmGNGKOQ5199MROf7/0+Ft/S003/L3wP4YyJaQB5v9sXIBHhf5Ef9z30AZwUgAPwcwPlENDawTRUXjwF4lTzH96JvIfpVCk+LsoCIriEvgu4meDfonZr33QvgViKaTERvgOebJ53+fw7gXCKaqDuAEGIQngP854joHP+cP6l8PhTfgvIteAKkBOAh/6WwvlP5HoBfJqL3ElHB/3kreUEmYXwPwHlEdBN5gR/nENEizfvOgdeHr8ATR593O0MAwJXkpbYZC+Cz8JbATdaavwPwP4hokT+XJhDRcr9dM4nociIaB+AUPOvKEAAQ0Y1ENNm3wvb5+xqC52s23t9HAcCt8Hy7tAghXgTwCIAvEtHryQtmuYiIfsvymYPwRPm9AL4vhBi28JAXzPFmX1ydgLfEPGTrLId5dQ48368TRNQBYI3y8R/Bc4P4uD8ProHnK2klTjt97gXwASKa54/L5wHs8vvERPAaD3KOfw5HAYwhok/D89uNhT+Gf0RE7f6cugzAR+FFkzNMDSzmmJHKq/B813YR0Ul4ougn8ByTIYS4H8DnAHzbf+9mAJOEED8F8EV4N5ifA5gDYIey30fhpSN4iYj+29/2NQCX+Etcm/0b2+8BmAcviOG/4YlHrcBS+C48X7Lj8Ja+rhFCVDTvux3AbgBPANgH4Mf+NmmBvBfAs357dMuv/xue9edZeDf0bwP4ekjbgnwLnvVkoxDitH/ssL4bRgjxKoAr4EXCHoG3XPQFWERL4LO/C+Aq/3NPAVhqaOPz8CwuP4VeGJv4NoDb4FkgF8CzJJnasxue39lfwRu7p+H5BwLe+XTBmwMvwbPC3eK/9g4A+4noNXhBFu8WXtT1CQD/C96c6YU3VmG5A98HL5Dgp34bHgBwXshnvgnPQvWtwPaLAfwLPPH1IwB/LYTYHrIvwD6v1sELODgBYCuA78gPCSHOALgGXp8dg3cNDL9uIVY7hRD/AuDPADwIzyp4Ebx5aGMtgG/619QNmte3wUvr8l/w5twpxFiqDfD78NwJXoUniv/S/2GYGmTkD8MwTYSI1sJzsDaKBqYxkJeS5QUhxK3NbgvDMIwLbJljGIZhGIZpYVjMMQwz6iCi/XQ2sbL6855mt405C3m1dnXj9E/NblsSGM7tNaoz4TAz+uBlVoZhGIZhmBaGLXMMwzAMwzAtTNOLRDeTN7zhDWL69OnNbgbDMAzDMEwoe/bs+W8hRDDv5OgWc9OnT8fu3bub3QyGYRiGYZhQiEhbHYWXWRmGYRiGYVoYFnMMwzAMwzAtDIs5hmEYhmGYFobFHMMwDMMwTAvDYo5hGIZhGKaFYTHHMAzDMAzTwrCYYxiGYRiGaWFYzDEMwzAMw7QwLOYYhmEYhmFaGBZzDMMwDMMwLQyLOYZhGIZhmBaGxRzDMAzDMEwLw2KOYRiGYRimhRnT7AYwDMMwzGhj895erN92AEf6yphSKmLNsplYMb+j2c1iWhQWcwzDMAzTQDbv7cUt39mHcmUQANDbV8Yt39kHACzomFjwMivDMAzDNJD12w4MCzlJuTKI9dsONKlFTKvDYo5hGIZhGsiRvnKk7QwTBos5hmEYhmkgU0rFSNsZJgwWcwzDMAzTQNYsm4liIV+1rVjIY82ymU1qEdPqcAAEwzAMwzQQGeTA0axMUrCYYxiGYZgGs2J+B4s3JjF4mZVhGIZhGKaFYTHHMAzDMAzTwrCYYxiGYRiGaWFYzDEMwzAMw7QwLOYYhmEYhmFaGBZzDMMwDMMwLQyLOYZhGIZhmBaGxRzDMAzDMEwLw2KOYRiGYRimhWmImCOi8UT0GBH1ENF+Ilrnb59BRLuI6Gki2khEY/3t4/z/n/Zfn67s6xZ/+wEiWqZsf4e/7Wki6mzEeTEMwzAMwzSbRlnmTgO4XAgxF8A8AO8gosUAvgBggxDizQCOA/iQ//4PATjub9/gvw9EdAmAdwOYDeAdAP6aiPJElAfwFQDvBHAJgFX+exmGYRiGYUY0DRFzwuM1/9+C/yMAXA7gAX/7NwGs8P9+l/8//Nd/m4jI336fEOK0EOI5AE8DuMz/eVoI8awQ4gyA+/z3MgzDMAzDjGga5jPnW9C6AbwM4PsAngHQJ4QY8N/yAgBZdbgDwGEA8F8/AeBcdXvgM6btunZ8hIh2E9Huo0ePJnBmDMMwDMMwzaNhYk4IMSiEmAfgfHiWtFmNOnagHXcJIRYKIRZOnjy5GU1gGIZhGIZJjIZHswoh+gBsB/A2ACUiGuO/dD6AXv/vXgBTAcB/fSKAV9Ttgc+YtjMMwzAMw4xoGhXNOpmISv7fRQC/C+Bn8ETddf7b3g/gu/7fW/z/4b/+qBBC+Nvf7Ue7zgBwMYDHADwO4GI/OnYsvCCJLamfGMMwDMMwTJMZE/6WRDgPwDf9qNMcgE1CiO8R0U8B3EdEtwPYC+Br/vu/BuD/EdHTAI7BE2cQQuwnok0AfgpgAMBHhRCDAEBEHwOwDUAewNeFEPsbdG4MwzAMwzBNgzyD1+hk4cKFYvfu3c1uBsMwDMMwTChEtEcIsTC4nStAMAzDMAzDtDAs5hiGYRiGYVoYFnMMwzAMwzAtDIs5hmEYhmGYFobFHMMwDMMwTAvDYo5hGIZhGKaFYTHHMAzDMAzTwrCYYxiGYRiGaWFYzDEMwzAMw7QwLOYYhmEYhmFaGBZzDMMwDMMwLQyLOYZhGIZhmBaGxRzDMAzDMEwLw2KOYRiGYRimhWExxzAMwzAM08KwmGMYhmEYhmlhWMwxDMMwDMO0MCzmGIZhGIZhWhgWcwzDMAzDMC0MizmGYRiGYZgWhsUcwzAMwzBMC8NijmEYhmEYpoVhMccwDMMwDNPCsJhjGIZhGIZpYVjMMQzDMAzDtDAs5hiGYRiGYVoYFnMMwzAMwzAtDIs5hmEYhmGYFobFHMMwDMMwTAvDYo5hGIZhGKaFYTHHMAzDMAzTwoxpdgMYhmEYZrSxeW8v1m87gCN9ZUwpFbFm2UysmN/R7GYxLQqLOYZhGIZpIJv39uKW7+xDuTIIAOjtK+OW7+wDABZ0TCx4mZVhGIZhGsj6bQeGhZykXBnE+m0HmtQiptVhMccwDMMwDeRIXznSdoYJoyFijoimEtF2IvopEe0nok/429cSUS8Rdfs/VyqfuYWIniaiA0S0TNn+Dn/b00TUqWyfQUS7/O0biWhsI86NYRiGYaIwpVSMtJ1hwmiUZW4AwM1CiEsALAbwUSK6xH9tgxBinv/zMAD4r70bwGwA7wDw10SUJ6I8gK8AeCeASwCsUvbzBX9fbwZwHMCHGnRuDMMwDOPMmmUzUSzkq7YVC3msWTazSS1iWp2GiDkhxItCiB/7f78K4GcAbF6e7wJwnxDitBDiOQBPA7jM/3laCPGsEOIMgPsAvIuICMDlAB7wP/9NACtSORmGYRiGqYMV8ztwxzVz0FEqggB0lIq445o5HPzAxKbh0axENB3AfAC7ACwB8DEieh+A3fCsd8fhCb2dysdewFnxdziwfRGAcwH0CSEGNO9nGIZhmEyxYn4HizcmMRoq5ojodQAeBHCTEOIXRPRVAJ8FIPzfXwTwwZTb8BEAHwGAadOmpXkohmEYhmkaozWX3Wg874aJOSIqwBNy9wghvgMAQoifK6//HYDv+f/2ApiqfPx8fxsM218BUCKiMb51Tn1/FUKIuwDcBQALFy4UdZ4WwzAMw2SO0ZrLLqnzbjVB2KhoVgLwNQA/E0J8Sdl+nvK23wfwE//vLQDeTUTjiGgGgIsBPAbgcQAX+5GrY+EFSWwRQggA2wFc53/+/QC+m+Y5MQzDjFQ27+3Fkq5HMaNzK5Z0PYrNe7XPxkyGGa257JI4bykIe/vKEDgrCLN8HTTKMrcEwHsB7COibn/bn8CLRp0Hb5n1IIA/AgAhxH4i2gTgp/AiYT8qhBgEACL6GIBtAPIAvi6E2O/v71MA7iOi2wHshSceGYZhmAiMVovOSGO05rJL4rxtgjCr10BDxJwQ4j8AkOalhy2f+RyAz2m2P6z7nBDiWXjRrgzDMExMWvFGxtQypVREr0bAjPRcdkmcdysKYa4AwTAMwwzTijcyppbRmssuynmb3AlaMalzw1OTMAzDMNlltFp0RhrSitpKTvxxCQYrXLugA9ufPGo9b5s7wZplM6teA7IvhFnMMQzDMMO04o2M0TMactnpRNmDe3pDkzDb3Al2dF4+/J5WEcIs5hiGYZhhRpNFh2l94vp4hrkTtJoQZjHHMAzDVNFqNzJm9BLXx3OkuRNwAATDMAzDMC1J3GCFkRYgwmKOYRiGYZiWJK4oWzG/A3dcMwcdpSIIQEepGOpnl2V4mZVhGIZh0HolnJj6fDxHkjsBizmGYRhm1GASbFz5onUZSaIsLizmGIZhmFGBTbBx5YvRwUi1vrKYYxiGYUYFNsHGlS9GPjYxD7R2Oh4WcwzDMMyowCbYRlqqiqzSTMuYScyve2g/TlWGWnqJnaNZGYZhmFGBLY3FSEtVkUWkZay3rwyBs6JJ1kRNG5OYP95fMVpsWwUWcwzDMEzdmIqWZwmbYBtpqSqyiG2ZuxFEtbK20hI7L7MyDMMwddEqkaBhaSw4KjJdmu2XaKo7PG5MDn3lSs37W2mJncUcwzAMUxdZiwS1+WWxYItPvf5uzfZLNIl5AFqRJ1+7dfM+3LvrMAaFQJ4IqxZNxe0r5jSkza6wmGMYhmHqIkmLS72CIYqVsBXTVMRtcxr9uuaBHqzdsh8nyhXrPuWxdUIOAJbOmtywc7OJed0+bt28D3fvPDT8nkEhhv/PkqBjMccwDMPURVIWlySWa12thK2yNKwSt81p9WtlUAwvT5r2GTy2ju1PHo0tFsPOrV4Re++uw8btWRJzHADBMAzD1IUusKCQI/SfGYgUEJGEg7yrlbDZzvhxiNvmNPs1bJ+6Y+v2bROLtshX27m5Rs/a3jcohLbNpu3NgsUcwzAMUxfBSNBSsQCQl/IhSgqKJJZrbelHkj5Wo4nb5jT7NWyfLseYWCzEFou2c3MVsa0o7IOwmGMYhmHqZsX8DuzovBzPdS3HhHFjUBmstly43BxdhZgN13xxSRyr0cRtc1r96rJPl2OcOOWJfheC4s12bq4ithWFfRAWcwzDMEyixL05JpG41zVfXCsmCY7b5rDP2XIEytdWb+zG+EIOpWIBBKC9rYBCjkLbsmbZTBTy1e8LEmXFMijebOfmKmJt72tvK2hfI0KmcipyAATDMAyTKHEDIsLywLnikn4kqWPZSDpaNm6bbZ8Lq1eqvna8v4JiIY8NK+dFCy6I4V7W3lbAa6cGUBk6++GgAJXHLrUVMG5MThsoYUs5IjHln1uzbCbWbtmvbZ8UoFkJnCGRMSe+RrJw4UKxe/fuZjeDYRhmRKGLYCwW8qOiooKahoNQrWOy2AdLuh7VCu8OX3ibXtvReXld+7dBAJ7rWm4Ui2HzS/3cxGIBREBff63QU99XLORQHhiCEKjKJTejc6uTFo3SJ/VARHuEEAuD29kyxzAMwyTKivkd2P38sapEq9cuGPnJeoMiIygCmplI2UScJfEovmS29+aJtFGh0oJrsrCGBSyseaBn2Gezr1xBIU/D1kTJ5r29Ve/rrwwNvzYoBB7c04uFF0wyWpmjnGcjYDHHMAzDJMrmvb14cM/ZtA7qzTEpIWPLyt+sZMCuaTiikub5hC2J215zaZdp/x3++9fc31O1lFrIkdYHUD2WyVLW21fGuof21wTfVAYF1j20v6ptuvepSHG4ZtnMKtFnotmBMyzmGIZhmERJu7yXLSv/wgsmJZIMOI6AchFqzUikbMPmLwZAK2R6+8qYt+4RnDwzMPyaqV1h+0cwNkITKxG0opnIE+F4f22NVQA1203vU5HjOThkP24WAmc4mpVhGIZJlLRTPdiy8ieRM8w12WyQMKEW56afdg600Ohfg47pK1ec0s/Y9r9+2wGtFU3uQ0bS3rSxO1TIAckn8p1SKmLdQ/uh03I5gjVautGwZY5hGIZJlLQLqtuy8ocJSReLW1zLos4KJYMgOkKse6Z2NSIHms03rRJilQoi2+VSnN52bi5lwIJ0hPi3XXTLw8PtKBULw6XIdEjhfdPGbu3rQwI42LXcuW1pw2KOYRiGSZTQpbU6MTnO54nwponjjULSdckyriCMmzrE1q60hbGNOIKx1FZwLk5vOzcX/8MgYYEKajvWXj0bn9zYjSHN+1ThbRJzWYOXWRmGYZhEcU3cG5dVi6Yat9uSyLouWdqSyEr/LXUJds0DPXUljrW1K43kxrYkwSpxBKMQ9mVwFd25Ebw+dYkgJXsuYiP37PIEXT6QzLiQJ9y5ch52dF6O3c8fw0W3PGzcR7GQLfnEeeY4zxzDMEzLESea1ZYzTLXG2PKYrXtov9Z5vr2tgNuumh0rv56pXbp8a7a8aS5s3turjSBdf/3cmv3EWeoM5tYLcufKeVVjs3TWZGx/8qg2L58N2eabN/XE8pUzLcl2+G1SLYs6pAxsZLQ0YM4zx2KOxRzDMMyoICyBrSnxrHrDnt651fh5m0CwJZS1Je7d0Xl57ETEOsH7vZ4Xtb5i5O/Yllh3fCGH0wND2oAAtc0vnTilFVgEYHwhXyUOc+Sdj4sU0fkf2sbDZV+67TnDMr6JRiaDZjGngcUcwzBM61BvvjUXS1OY8LKJB5tAeM7iLG+zBAK1Jalc2hz0W4tCIU9Yf121pc6l7+T5Txibx8kzte8zbXdlyUWTcM+H31a1zTYebYVcVTJgdXv7hHGRK1PYaHYFiGwt+jIMwzCMhrjpQlRUXz4TYU7/paK+8HqpWHAu7G5rF/n7Gl/IYfXGbty8qSd0mVMnSkx+ay7IJLsqpoCEvOK4JoWsTrDlSL89CjueOYZbN3uBIdLvz4ZOyOUI+Pw1l2LprMl1tSVIsytAsJhjGIZhMonqqK8TNWrwgqtT/4r5HdjReblR0IUJr7VXz0YhF3CczxHWXj07kWAFAS+H2/H+CgTccqflNZEA9eZck36Bsl9NVqwhIYwCt/p9+nZG5e6dh6qEvQvyqB2lIr50g1fWa/uTR+tui4oArPMubRqSmoSIpgL4FoA3wjvnu4QQf0FEkwBsBDAdwEEANwghjhMRAfgLAFcC6Afwh0KIH/v7ej+AW/1d3y6E+Ka/fQGAbwAoAngYwCfEaF5DZhiGaWGCy3omcaLLSeZSJSFu+hSX9CP1piaJiilNi8lvbUyenJLwBqs86HCtXSrbWQz4zMUhatoS6WenLoOmYUlLujpHFBriM0dE5wE4TwjxYyI6B8AeACsA/CGAY0KILiLqBNAuhPgUEV0J4H/DE3OLAPyFEGKRL/52A1gIb3z2AFjgC8DHAHwcwC54Yu7LQoh/srWLfeYYhmGySViwgkRa2OIEHjSrhmsQ13M1EcVn7sbF07DwgkmhdU5duXHxtMi+eVGiVpNEDZyot89NYlkeJy3/OZPPXEMsc0KIFwG86P/9KhH9DEAHgHcBeLv/tm8C+AGAT/nbv+Vb1nYSUckXhG8H8H0hxDEAIKLvA3gHEf0AwOuFEDv97d+CJxatYo5hGIbJJi6WE2lJW21I7Bq2D1Plg6RwTZ9Sr7DR+X8tvGAS7n3scFVd0XyOsPCCSVXnPW/dI9ZKCGFsf/Io2tsKTrVOJc1aMlMtZ2uWzXSq96pDBqes3titPZdm+M81vAIEEU0HMB+eBe2NvtADgJfgLcMCntBTvTdf8LfZtr+g2c4wDMO0EFLkmG6xeSIMCVFlSZNpO4KkVSXBxaJnq4Kw8IJJkZdV29sKaBs7RnueOv+v9dsO1BSIHxw6W/c0KSGZZERoI1CTMcc5+TwRrl3giWFTzsFSW7gPYdI0VMwR0esAPAjgJiHEL0iNghFCEFHqgp2IPgLgIwAwbdq0tA/HMAwzYkl6mTLMd8yUzyvt8mGybbpcbyY/KVM06d07D0VelizkCbddNTvUAuli7ZPtrddvrZU50leOVXcW8ET5g3t6sfCCSThl6EPT9jRpWDQrERXgCbl7hBDf8Tf/3F8+lX51L/vbewGo9VrO97fZtp+v2V6DEOIuIcRCIcTCyZOTDU1mGIYZLSSRKiSIzbHdVhIs7fJhagkvoNagoysJVm80qaSjVBzO+RZWZkwdDxtpCrlSseAU3dpMppSKdS2FyvEua1KfeK/rt6dJQ8ScH536NQA/E0J8SXlpC4D3+3+/H8B3le3vI4/FAE74y7HbAFxBRO1E1A7gCgDb/Nd+QUSL/WO9T9kXwzAMkzCudU4B97QhphssAdjReblVnMmUI891LQ99b1TWPbQ/1LdKtY6F5T+Liyk32tJZk2MVpk+DvnIFa6+endm8Z9JiW+8SfLPzygVp1DLrEgDvBbCPiLr9bX8CoAvAJiL6EIDnAdzgv/YwvEjWp+GlJvkAAAghjhHRZwE87r/vMzIYAsD/wtnUJP8EDn5gGIZJDdPNLLg9StoQU5qLJH3fbEvD6multgKEAE6UK06uVap1LElRpfaXKTfa9iePpiIuSsUCfnGqYi3fpWPtlv1NCVntKBXRf2bAGIyhRrPufv5Y7AoZAIZr5Jrq9DaaRkWz/gfO5u0L8tua9wsAHzXs6+sAvq7ZvhvAr9bRTIZhGMYRV+Fls+Cl5ftmEmw2YQlUl82KEp0p25iWdUz2l01AR8n35srvzT0vluCpJzq2Hnr7ymhvKyBHCBWgW5940fhaqVgIza9HBCy/VN8/yy89z7nNSZFVSyjDMAyTYVyrHbha8IBkfN9svnw2YRlXiKltjGodK+QId66c51QZQQo2HVNKxcTLU+WJ8O1d8S1XzeJ4fwVEpLUeqXPBJta7b7sC66+bay37dry/YhS6SVeXcKHhqUkYhmGY1selEgIQfem03txvNsEWRVi6MGFsHjs6Lx/2k4u8qugrDpdgCdm/a+7vqYrCzBFw8vRAXUuGOpIK4GgGwZQsKuXKIG7e1JPq8ZvhT9eQChBZhStAMAzDpIvOj8yUYkT32aipT2Z0btWKKoJZWHaUijh+8rS2MHsYd66cV5efnK2ChaSQJ0wYO6ahy5dEwGiVB+1tBZzoryBuTGozKkDwMivDMAyTONJatXpjN8YXcigVC5GWTuOmPrEtRdqWhssD8W7d9frJHekra9sllwnb2wqAaLwfmhBAsTA6JcLxOoRc0vkNXRmdI8UwDMOkRlCIHe+v4PTAEDasnOecNiRK6hN5TFu9zaWzJtf45LW3FTBuTM4ryxTDClUqFupeUptSKmp9BTesnIeDXcvRNnZMrOS2SXDHNZeySIhA0vkNo8DLrLzMyjAMkygmURVl+cm2XPpc1/KqbS4pQYLHTiqNiKnguq0Qu8S03Jxk3dZ6eeM5Y/Hfr1Va2oeuEZSKBXTfdkXqxzEts3IABMM0kaTLITFMFggLNHCZ91ECJ1yWOoNtirM8KlOnqSnUdCKnWMg77fv89vFaIZelcls/f/VMs5vgzI2LpyUeCOLKiSalY5GwBZUZdbhmo29EO5Iuh8QwWSBK2SnTvF+zbCYK+eoEE4U8af2RXJY6g22Kszwq4Fn4dDaqvJ8OQy612dJaSJ56+STe83c/qtqWlUoOrcimxw83zc9PAE29n7CYY0YVWRJQUX2CGKZVsAUaRJr3QdVkWOkLqxChc0o3fSZMhJlE4JAQVaXE1iybiUIuPH/cjmeOVf2fdOLf0cSZQYGcQ86+tOjtK2PNAz1NuZ+wmGNGFVkSUEnnvGKYrGBL/us679dvO1Dj+F8ZErh5Uw9mdG7F/M88gnnrHsGMzq04eXqgxoon/ysVCxhf8IIcVMuJTnAW8oSTpweM59XeVjCKwBxRrbU/hq5wSSDMmDl5prlWzcqgwLqH9jf8uOwzx4wqsiSgGlGHstGwDyAjMSX/dZ33pmtS+qipGfz7yhUUcoT2tgL6+ivDcw9AaF1YtRbra6cGjClACnnCbVfNrtlnsF29fWUvOla7Fz1Luh7F9HOL2Pns8cQCDUZznrh6SKLfopSCSwoWc8yoIksCKqk6lFkhSkF1JpykhXFWhLbrvI9aa7QyJNA2dgz2fvpsROGSrketdWFVwbmk61FrgfalsyZXCb9xY3I4Ua4gp4lajaoFevvKiS+vJink2tsKTREozaBVBTAvszKjCtd6ko0giTqUWSJLS9itTtK+nbr9rXmgZ3iZMui4nWaQkOu8112rYfT2lavaHMUSb3ov+W15cE+vNm/eUKve/SNwehQFZLgEroRRKhYSaEk02DLHjCpc60k2sj2tKt6CmCwLo8GhO2mrl00Yx9mvbn+VQTG8pKhaUQFU1f/s7Stjzf1eLcuk5qrLvA9eqzoLmA4pVm1LnTpLvM1qbxuP0iiwWsUpc9aqTD+3iCMnynVZ6H5v7nnJNcgRFnPMqGMkCahG4CpUbMlTRzJpLC8n7dvp8jkpTk6eHtAGHqzdsj/S+ajzptRWgBBeLq4wsWuab1Hzr5nuxSZLvG35d/XGbu2+jvSVMbEJVhgmPX707LG6l1q3P3k0mcZEgMUcM0xWfGoazWg9bxeiCBWT1cTFmmK7gac9NvUeI2krGhDNt7OeBLxBbBUHotQGDc4b1XJlm0Mu8239tgOxrb0dlvG1We1Nx3TpV1nlYe2W/Q2vr8pEZ0jU7yPYjIA69pljAGQr/1ojGa3n7UoUPziTr0mYD4ppDG7dvC/1sQkbfxffsTQipF19O6Mk4HXxP0sqECgs8a1pDoXNtxXzO7Cj8/JY1l4CnOvCBrGNh60tqj+grckdpSKWXDRpxFuxW4V6l82bYa1lMTfKMN2cRqvz+mg9b1ei+MEtnTXZ+F6bE71pDO7ddTj1sTEd+6aN3Zi37hGseaAnVCjZqh3ExTVIwHX+6grMBxPaSnHS3qa/Eem2m75PXIRslCCE4PbFF7aH7j9I2HjYhLFtPGyWZ1U82gTCjs7Lcc+H34Zn7rgy8nkx2aMZmpyXWUcRtiWMLOVfayQj8bzjLhvqPhfFD87mJ2JbWgvLJxYkybGx7Uu3JKZbPk0rxYyLb2eU+Rvcn22erHmgB5XBs/2v5lhTP2/6PnFZfowahKBy8BX9vuV8VWunAtXjYfLl0wVYSGG/ftsBrFk2Ezs6L6/ax+qN3cZrpKNUxK2b9+HeXYcjuRqYIHgWH16qzT59nGeOSRPbU3yW8q8lRdLFvFuBMJ8jV+dy+bkofnBhN2+TH5lpDEw3ySTHJmouM6BWKDUzQrqe+WsSiyvmd2D388eGRUieCCvfOnX4vXIO6Y4rx1gncFXiBCGo2B4ApOghQlUCYd08V61lNsFVE+2riF3d54qFPKafW3Qu+j7/M4/gRH8FtphRgWh+i0wtjUqk3Iz7By+zjiJsT/FZyr+WBPX4ErXyedsEu61PTJ8z+fDo/OBc/H10c9C0PLv4wvbUxyZOLrOSYRmyGaQxfzfv7cWDe3qHRcqgEHhwTy827+2tmkMmjvSVtcu6pWIhNJ+i6/Ky7WYpRc+pipcHTl3qrKeIvbyO1j20v8pqGSRPhGsXdGDns8ed9308RMgxydAIIVfIU1PuH5Esc0TUAeAC9XNCiB8m3SgmHWxP8VnLv1YvrhGGzT7vpKM1bYLd1ic2S0exkHdaQnRZStLdhE3LswdfKeOOa+akOjZxIiSDpxnXGpp0+xuR407+bUOOcdwUQC6fW7NsZs1ScBDd9V7vEr0t2lcixW9SZbmYFqNJw+4s5ojoCwBWAvgpAHk1CwAs5lqEsCWMkZR/rR5fokaRRn4ym2C39YnpczKVg4tY6AhZsjSJQFu7GjE28hiuecxOBJa6bEEUa7fsx8kzA8OiI40SZ7ufP4aXTpyCAPDSiVPY/fyx1B4IwkjCcuoqfgeHwu+awTbHWVaP8/m41r9GkyMvFQeTHJUhUVdaorhEWWZdAWCmEOJKIcRV/s/VKbWLSYGRVj7KRhoRhkmTRiStbdnN1ie2z8l0EM91LbemdtDtQy682uZaVsYqeH2YFo2DaQfCgiiC1qMkI3Jv3bwPd+88VLUkevfOQ7h1876QT5qxjYdtTJL4PnF1j1j30H4nERJsr2lJ3wV5PSRRqikrKUjSEHLNKGWVNZoRQBdlmfVZAAUAp1NqCxMgjeWZrFjf0k4G2wpF7KNYQFz7K2zZzdQnSSzXRdmHej7jC/pnynpuvLbjhfWf3D7/M49o00kE78NxIgxlupZ65/29uw4bt9++Yo71s6Y+Cbt2dK+FiTjX/nd1j3DJA6a73uNm5u8oFbF01mSs33YgkSCErCzB5vyAgCRbw0EazTEahIo5IvpLeGPdD6CbiP4ViqATQnw8veaNXtJYgssKjTi3RvvCxRGnpiUbAVTd6KP2ly1KETD3SRJC32UfwfMpG+o+Rr3xRo3Ule01YUovENwe18iSxLyPW3XDtdKCaT4HU3usVtJ3xKnqIEkiVRABxmvQ7gaQM87Fk6cHsPHxw1VW1mD6k1aEl1jTIckHUVdcLHO7/d97AGxJsS2MQholgrJCo86tUVbIuGLBlr5B3UeS/aX2iZorKymx6yJqXSMKo9zAN+/tNRaHj9t/Nv9D9TzruR+q7YjzQBC3Hm5Yn9iuHZOPoWneR+n/JFIFPde13Pm9KqcHzPGkOmuTQLifKDM62frEi6GW8aQJFXNCiG82oiFMNSMxma1kpJ1bXLEQFkkZFmnq0l9JW6vCjuWyT9dxjnIDX7tlv7E4fDBgwbUdpuXGpbMmRyr4XsgRXjd+jHFp8EhfOfZ4rFo0VZvLbNWiqdY2JXENus77KMdydY8w1c40VamwXUeSOFaqRn1n5QCAgxUaTlshh36DtdZGveXA4uCyzDoLwAYAQwA+DuDP4AVD/BeA9wshfpZmA0crIy2ZrcpIO7d6bozSyjGjc6vWwmOLNHUtT6QTCPVY+9Ss9nkirFo0FbevmOO8T9fi5GuWzaw51uIL23HwlTKO9JWrEsPaisObrCdh/WdaboySq0wt7L6k61FjO+KOh3z6142HjbA55WIldC31FmX+BvvctIx721WzY1WpsBEnsnNKqYiXTpxK1QeuVCxURUQzjWPsmHwsMdcMXKJZ7wLw1wDuBvAogH8G0A7gswD+Kr2mjW5GWjJblZF2bvVEY8ralqav6bBIUxtx8sqFCVBb9KTrzX3NspnIaVYB29uqk8rufv5YzbF2PHNsONKxr1zBcYuQU4+X5HyLa40x+dEsnTW5rgeC21fMwTN3XImDXcvxxRvmYvuTR2tqpQax9YlrRKkrUftfRk9vWDkPpypD6CtXtLVS1183tyoyf/11c2Mv6bcVchg3JloO/ULOSw6bdjDDhHFjWMg1iVYK5nDxmTtHCPEQABDRZ4UQ9/nbHyKidek1bXTT7GS2aTLSzi1u5GyY1aDeSFObuIprrbrHUJ7IVrYo6L+1+/ljWgvI8kvPq7Io3bypx9oWF9rbCrH7z2TZjBK9qlpDTQEd2588arRe5Ygwo3OrU5ujLNXa+mRJ16OJ+rTG7f+ofn3ywUg9hosYzhHw+WsuxeqN3dFOzJ/WUf3mTPVjTbBPXuthCNBPFRcxpz5SfSnw2tgE2zJiiZuGIytpRNJgJJ1bkjcrSUep/khTk3M84N0gbMXITcSxDwTb4JpOo16Lh7rsFqf/TGJifCFXUxXD5hfnYg3dsHKeVtjLPnDxoUsqUMbVwpoWttqvgDl1TxThnSfCkBBV12qUKiAAUBkUTnVogwwKgYNdy52DaGzXMZNNBpowXC5i7itE9DohxGtCiL+WG4nozQD+Jb2mjQyaWeqHaRxxxILtxrGj83Lcunkfbt7UE8kXSiXsBiBwNr1CUDwmSbCOq2s6jTg3Md1NOi4m8dXXX8GGlfO0121c38fgA0FOc+5hwixq3kLT95IrJufwtoBZIorF0MXHTWettAnvQo6qgmMKOcL662uXZJfOmmy1MOuQVUoA95Jw0k7tktMQyE5OOsadZgyZSzTr3xq2Pw3gJvk/Ed0ihLgjuaaNDMKy/I/UXHJZwFUoxxXU9e7fllZC+qZJpG8aAGdB57L8I4Xcjs7LnfY5YWweJ8+4lyrSWftMjuZBP7rFF7ZjxzPHnI+VzxHOGTfGGL3qgjpWOkEFnBVfuiW+MN9H1+V40w3ctmwYJdAgieojn7/mUnxyU3fNWPZXhqryJEaxGLr4uOmslaZ+Od5fQSEfmFiGrC3f63nRelwdAsBFtzyMVYumYkfn5cYgl+BnZnRuHQ7uOFGuYGKxgHyOnEqUMdmnGRU+olSACON6ACzmAsQtfN4MMTeSrIS2vGPBm3AcQe36Odv7bBaqJDL765ZSdURx6P/c78/Bzff3WG868mvMOIdMHw1sP/iKvl0mETw4JIaX1OI8GAXHSncMnfjavLfXWvTdxffRNerS5tMYRSwmkZokaJFS55ra/1GWbaMGl8jvS1uEdHBc5PJocGUkroxSH7Taxro5SwlUp6/oK1eQIy8BdVSrjnyIaSVn/ZHOhZPbGn7MJMVcNorNZYy4hc8bTatWnDAJUFvesbgJTVVcP2d7n0loEexCz1YGKjiO6lKqSQS5pDhR+3jVZVOx/cmjxptnqa2AvZ++wrg/U6B/cLvpOhgSwsnqKIvdr992AEtnTcb2J4/GSmYctnS77qH9RiHnunztYpEK82mM4rtp+146fvK00/KpPKYp7Yqc51ESG7sWslex+RzaPhMlbYkL3951qK48cHE/OzgkcOIUC7ks8dTLJxt+zCRjLoxTkYi+TkQvE9FPlG1riaiXiLr9nyuV124hoqeJ6AARLVO2v8Pf9jQRdSrbZxDRLn/7RiLKTGBG3MLnjSaNou9pY0uhYHpKDW6PK6hdP2ezStgMVDYzvS1VhG4c5VLqF2+YGzlFh66PH9zTizXLZhqf3o73V0JTY7hguz6iPPD09pVx985Doak2TGMV5rNkSxC6o/PyqoobpvlqOx81XUuYKJRpPZ7rWl517CC276XPX3NpzZK3jPg0YbseopQc07UrDLnsfcc1c2r8M22fiZIv0GXZrJkrpOxWxyQp5myz/RsA3qHZvkEIMc//eRgAiOgSAO8GMNv/zF8TUZ6I8gC+AuCdAC4BsMp/LwB8wd/XmwEcB/ChJE4oCdQvmeCXcpbyrUV1nl7S9WgiN+x6SEKAmoq8y/qot27epz1XVyFuugmE3RzCMvibztM2jra5aMLWx7aHDilWVm/sxnS/72RfumK7PkqaTP9R0PWfbUzi5ltT50ycvnQREXGuR9tcWDG/A1+6YV7Va1+6YZ51npjGI+o4BUVZ2NkTvHGR82pH5+VOS0S23H46zhk/ptb3jmEyRJLLrPebXhBC/JCIpjvu510A7hNCnAbwHBE9DeAy/7WnhRDPAgAR3QfgXUT0MwCXA/gD/z3fBLAWwFcjn0FKmCIds5RvzdV5OkvLsTbh4lrux1aPUVp01P/XPOD53bn6J9msErY2BjP769Cdf9g4Ro26tVkW73RY2lJ9qKJGCtquj7Vb9kfal45g/7lEDUb1aXVx0pd9rFt2D0tNUs/1aJsLUeeJqevqsRgRUBUkMKVUHF4ut/nouSzVbn/yKEqG609HX7mCHOxVIgo54LIZkyIF7TBMUriU8/pLWJZQhRAf939/PsbxP0ZE7wOwG8DNQojjADoA7FTe84K/DQAOB7YvAnAugD4hxIDm/TUQ0UcAfAQApk2bFqPJyZKVfGuu4iRLQRumL+NSWwG3XTW7xlE/n6st9xN1aaQyKLDuof3DPmFhQtzk2yV9qWxtvH3FHNy+Yo61DFSQuAmMTdj8nYJiK6mVHpdAnHoiViU6K6qLoAuKslJIEmF5fYSJhzD/xqg+mfVcj6aSbUHkWLm6NYQRFKfH+ysoFvLYsLLaMmjz0XPJ+9bbV0apGM1qOARYo4kmjCvgng+/Db/7pR80xWeKyQ7FJmQNdrHM7U7p2F+FVxJM+L+/COCDKR1rGCHEXfBKlGHhwoXsaeDjaiXMUtBGmDUgB0D9OtddXnFymckbsosQDxNXLm3U7aOQJ5w8PVCTb2vF/A7sfv5Y1Y342gXRHxjkTTrM30ntA5e0DDZy5G5pMllfOkpFnDw9ECoiolhRgwRF4NqrZ+OTG7uNgR0AhmvJhiH9G21WPDUAJqnrURXQ4ws5lJUACFNanGDEeFQmjK31jXMVp2HuBHJfpvmYJ0o8+rOvXMH0zq2J7pNpTU41oZ6rS565b6ZxYCHEz+XfRPR3AL7n/9sLQHUYOt/fBsP2VwCUiGiMb51T389EwEWcxC36ngYm68yJcgXrtx3QRrMGbwqrFk2NvPwXBZu4WtL1qFMbg0K71FbAa6cGtGk4AODBPb1V9Uwf3NOLhRdMip2iQ0dwuRrwRGc9N/chAdykKamkRqVKERMmknXiSi6RBQWuFDKu6Gqs5vOEIUv9zChBG7YEw4DbkmKU6zE43mXDjSiYFkcXMe5KPkf43O/XWvrCxKkcK1s+Pxc4ES+TJi4Pbknjssz6EOzLrFfHOTARnSeEkFkafx+AjHTdAuDbRPQlAFMAXAzgMXgrEBcT0Qx4Yu3dAP5ACCGIaDuA6wDcB+D9AL4bp01MOEkv49VDEmlfXHzTgkRZntm8t9corqJYVYIWsOBynerQX++ym0uUn7GrUvQR11npVEvy0lmTrdYYqTsGhcA9Ow/h7p2HUCoWcPLMQKRC5nfvPITtTx6tSopr+7wsyO5aIcCUYFjFtqQY9Xp0jeoMXh9xLVsdylit3thdZVm2XdOutYxdHkaKAesjwyRJE3IGOy2z/t96D0JE9wJ4O4A3ENELAG4D8HYimgdPKB4E8EcAIITYT0SbAPwUwACAjwohBv39fAzANnj1Yr8uhJBe0J8CcB8R3Q5gL4Cv1dtmRk+WgjZsNzLTjVP35C5904Dq5aZSWwEn+itVFp5CjrD26tk1+zBhWzay+fzZCHOkj/qa6/5VdFZRm6hp1/RlHEyF1qPmDJOtjCtIXAIbhvG/2F1reC6dNdlpqTC4pBj3enS1GEbJah/mK2paSg+7pl1qGS/pejS0j22BTzriiH5m9OIaWJMkLsus/1bvQYQQqzSbjYJLCPE5AJ/TbH8YwMOa7c/ibMQrkzJZCdoIu5G5WixsDvf1VsWwWd9MpvgwA2GcxKq6G7Hp3Fz2L+tjqtGGtmb/ojxQt5CTBJfcbKW30sSl+gBwtuKALJkW1ubtTx4FYE/IC8SPUNbtx2U+Lb6wvep/WzR2VFEm+zLYR+q8XK1Zggc8rayWo3MRp0PCvdrCkosm4Z4Pv62qsgrD2AjmaWwEzqlJiOhieOW6LgEwXm4XQlyYQrsYDSOp3FZSuKZ9kaJj9cZurHto/7AAkf5natkvdSkv7o3SxbfHdNMJi9SMUxA8KBp0gQZrHujB2i370VeuhJYBk/tzfQJNUmjpltya5QPlWn1AjrU6n2YYnOWD80InjNT8avV+D7haDIPl1ZZfep52Hi6/9Dzrg5ZJlOn6SMXVP9BFnMoIXZfrSKYake3iIAcmjGYkkI4SP/sP8CJQBwAsBfAtAHen0aiRQNzEuqbP2bLHM3pkNvwNK+fhVGUIfb716Hh/pervoBN3vZUv1LHSUW8FEGm5iUpYAtvK4NnapjJNBuBZWkrFAgjNKSCtUshT6JJbI3GtPqAbU9fx1yXSDeZXq+d7IJhA2ERQZJrm4d07D1Ul8Q1Wo4g7712TrLtUkZCpVm5cPM15TsvvZobJIlHEXFEI8a8ASAjxvBBiLYDl6TSrtYkrvGyfa8VyW1khzo2/nlQrYb49tgogqsXFVH0ibttcy0dJZJqMvZ++At23XYHnupZjqMlRgDInX5w+sN20dXVHgwQ/bVq2d31flAow8sGko1SssZgm8T2glgEzidKg2Arz0TR958WtfONawWTF/A5cu6BjeLzV8cgT4cbF04Z9ZG9fMQfP3HElDnbZb2VhD2gMoxI1h2ESRKkAcZqIcgCe8gMRegG8Lp1mtTZpFG/PUn63ViNOH0VNtaIugdvkjurbE3RyD1pcgtUnomS4N+Hq5yWpSZAbIWt+GgwJr7C9qf0yb2BwmbhYyOOOa+YYfZ7aJ4xDO/QCJU+EISFqqhHIZcPgkq+a/LfD4g4RJydgI74HXCNkw3I0mr7z6gnaCAa9qBGxpuoQAmfH33aMPAG6+IY8hT8QymoVzbw2mOzwe3PPa/gxo1jmPgGgDcDHASwAcCO8NCBMgDSKt8ddmmCi95FqHVMtC7du3oeLbnkY0zu34qJbHsatmz1xFbSomtA5xdosLkHUdBRRi5GrHOkrO+9D+qdJC2Ffyjcrlyfa4/0Vo3XnizfMxcGu5diwcp7WgmO7xkx9MijE8JL86YEhbFg5r2rZUHejl0LOVuzelLbGZsFvxPeAqwUsTrUM9Ri6JVhXdKsYd+88NCzGXa2X6tw2BaoOivDvbtdgijThyrHZ4Tt7Xmj4MV3yzP0/IcR7AfyaEOJxAK8B+EDqLWth4ibytH0uS/ndWgU1+szm0F/IEyaMHVPj+K9aw3Y/f6zKUiaz4v/jj3tx8ozbEq7OKTZqhJwuHcXEYgFEQF9/pSZ7vw7p53X/7kPWOpJS1K7e2J1Yqa4w1l492ynxsC3PXDB3mYrtGgvuUxdtGrUagY04Fvyw74GkgqRcAn9M6UdU0nrYTMJ1Iko6mzBL9pBwT3OjS89SL22FHMaOySde1YKJR38WK0AAWEBEUwB8kIi+hcADgBCCqwoHiCu8bJ/LUn63VsC29NVuWC6z1Xt86cQp7XFchZxLG10IS0cRVlIrn/PKgJki8tRkquoyVRhh9UldccmvJl3fbHnmTGXAwq7NONGmcR/e4ohA2/eAax+44CIKwwRJIUfoP1Nbci4J6nGdiPoAZUq1Egd5/a3e2I2JxQLGF3Lo67en9XGhvzKEcXVY65nWx0XM/Q2AfwVwIYA9qBZzwt/OKMQVXmGfy0p+t1YgbOlLh618UhIEl0GiWhdkJKeNsJvc4JCwiq5TlaFYwozIzVLjQlgKCN1ylquVK8xPzSV3XVCkxX14iysCTd8DcX11g7iKQlP6nxPlCib6SXalD1k9wlJHVL9RaWWe/5lHqlIRhZEj4LarZjs9ZLigXn8uKYCiwP56oxuXpMFfBvBlIvqqEOJ/NqBNI4K4wosFWzIk7Sge5uztQvDTkdvicPi2sfm6rIUC8aoi9PVXcMl55yQa7WerIhDEVYjbyqsB1YmmdeOtE9RxH96iiEAXS1lScz6KKLRZiIPzKI6wNBHVUiZHMqrgGRKei0Va38lcT4JJiijRrDWRq4o/HcM0hahVDKRDf9Qbr2uCUcAs/IIiJKp1oTIkQm+G/XUIuXqYUipi57PH69pH0HIZReyY+jyYjiQsxU+oODDcfW0PYab55ioCXS1lYZY+13mfhChMSlgG2ywjVqUlcNyY3LC7hCmatV7u3XUYCy+YhDUP9HA5LyazRBFzVQUpiWgMvKhWhmkKtpucqUrC9HOLxs+YbgAEDOelkstzBCCXo+G8Z8DZ9AeAWymxOJUcwm6G9d5qJsSw7Mlzu8mQ2d8V2Xb1Bq76FdkEiMlqGtxus+C5RAO6CGqVMCHmYol3tZTZxG8Uf7q4y79J70PXZvV6Od5fQbGQx4aV86rOIcxvNCqDQmDdQ/tZyDGZJjQ1CRHdQkSvAriUiH7h/7wK4OcAvpt6CxnGgO0mZ8pOv/PZ48bPtI3VOxDL7WqC0ee6luOL18/Vpm8IS+0g0yFEFXJA+M2wngoNOQIKefdsRcFzq7c6RJ6oJuVEX7mCU5Wz6UAAaBMpm44d3G57n6vQiGJdSiLZt6uVyzbvorQjblLf4D4K+eq+dvH5VHHxKdWdQxq5N9kfjck6Lj5zdxDRFwD8vRDigw1oE8M4EcfKYrLg2JL9SkuVbpnKFExhsri4RrC2B2rGAm43VNtycEdgmUpNaSJr1Lr6yxULOfzss+90OvaNi6fhO3teCA3XHxRCa90rVwZx08ZurN2yHyfPDAxbSFTrkqtlzvY+Vz+sKNalJJYbo1i5TPMuSjsSi5wPdrXyfz0+gEFco4sZplE0o+qh0zKrEGKIiN6admMYJgo2P6k3TRxvrRAQZEqpiJdOnDLuL6m0Dy7WBhlxG1xuJAJWb+weThysO25wOVgWFJfbVeT++/or+EV5IFKAxymNMLMd+54YVsggOqEpLTOmCNxgEuJ2Q5b+9raCNn+fKh6B6AEKJmEh4FkYkw6UMBF12bPeQKz12w7URIzKJWoAdfkABnGJLq6XqBHehTzxsuwophkJpKNUgPgxC7rWQM1qHqxiMJIIs7LolopWLZpqXEKy7S+p2rhh1oZgzrMdnZdjw8p5OD0whON+PqqwWr/qcvAXb5iL7U8erZkLweXMqJG6pncvvGAS3jRxPAjAmyaOH44STbNSyZG+svFJWG6X14RpuUyevlqZoPu2K7D+Ov1SuoqtprKt0kZvXxlrHujBvHWPWK9V14oMNpJYOo2CzRLoei25VCnRnUOwNmsSrL16Ngq6Ei4mWMcxDSZKAMQiAO8houcBnITvLy6EuDSVljGxSDJxaNaJYmVRrSULL5ik3W7KIdVRKiYWnWezNpjqeJpufjdv6hlOPiqXS4NJZNUIPCkeTPusF9vcW7NsZmrRgLLUlo7j/RWn3GImq4tqobp18z7cvKkHN23srrI62sSJXIY3za3K4Nm8Y7ZrtV5LWT1Lp3Giv22WwCg+gME2q24CtuhfNf1MveSJIueZc81jxzBJEUXMLUutFUxiJJU4tBUwfVerVhbdOQe3S6uNLqWBfPI3fYlHtTiZlsxMFh/bzUPerFQhogoCXQReZdCLzHOpsepZIgR0rm7FQq1R3zb31iyb2TRrhYvzusmKYxoDWc4NCM9xJ+fbjM6tzvV307hW4wjCuA+HtqXhsGtJFY8yEbFk4QWTtC4DKkk/qFw4uS2xfTFMWjiLOSHE80Q0F8Bv+Jv+XQjRk06zmLgknSw3y5wwWFNM23XYyn4FLWVJ1MaNm1ssClIQ2KxVTtUaCLhs+iRt/VYCaso0hS2tJWGtKOQIrxs/JvHoQp0Vx2UM7t112DnHXclgSQ6SpWs17sNh2Dx3TaGi9ldvXxlr7u8Z3r/JYujafwRUVa0wzc5nj/Z7Vm6HmsEM0yycxRwRfQLAhwF8x990NxHdJYT4y1RaxsQiifxOWSZOuSUbrmW/Eovwg5uFpF7rQtgNzWXZszIojImAZWSqaqmJs7QWBVVcu1i5ou47iMsY2Jbygq+dchzPLF2r9Twc2izjQHWgiQzuMV3TksqQwNot+wHUBlGsub8H6x7a7zQvdGX9TOXjBoV3TBZyTJaJssz6IQCLhBAnAcBPV/IjACzmMkQSkW9ZJfjUri23lIuWyypqyoZGLVXXm1phSqmIk6f1qUYIcE7w6+J3pC6lmube2i37rdGAYRY3AoYjfJd0PWq8YZeKBUwYNyZS/5muDxfBYoucDgrEckhqFltbGo18aDL1c72CU15LLtd0kL5yRSu0K0PCyfKp5rtTHw5N5IlilbhjRi/tbYXwNyVMlGhWAqBePYOorcDDNJkkIt+yipO1SpmRt27eh4tueRjTO7fiolsexq2b99W83XRTypJ1JEhYkN6wgDJE4EWxL7hGBPb2lXHzph68ZdpE7dyrDJqFTJ4IKy+bir2fvkJrIQPOlmGTUaMmfnGqos0zWMgTSsWCt7RWLKC9rRB6fbjMgVWLpiYSKZqlazWsn5MUnHEt0HVZev0LYPPeXtx8f89wFLKJVYumxj8WMyq55LxzGn7MKJa5fwCwi4j+0f9/BYCvJd4ipm4aaUFqJC5f4JVBL43I7uePVSWwlQ7rd+88VLVcZyqptXTW5JptcaL6dNS7H5vxoqNUxPRzi7h5Uw8GhUCOvGCFU5Wh0CWsIMVCHtcu6MCDe3qdbriDQmDHM8fQpgmOsJUIGxQC3955yKt/qVn+lZYUlxu/XAmz+T66YstXpsvfFzamtujrvZ++wrldSc1DE7Z+lomn1287gNUbu+s+flxRVs+Cp8x319d/pqocXxB1jLc+8SJXgWCcqbdOdRyiBEB8iYj+DcASf9MHhBB702kWw9TimkT0SF8Z9+46bHxd9fMylf0Kbo8a1We64SaZOiZPhCEhqvZ/6+Z9VeJ0SHjLezcunuaUuFe3TzWVS0lTmSKI6k+3emO305LuEIBbvvME7rjmUmPlgKg3fp3vYxSi+Em6PEDddtVsrVC97arZlk9VU8/8cRWBpn4m1ArcelMfNataQ9gxD3YtH+6vGZ1bMSbKGhYz6kkqLU4USEQ4KBHlAbwRiggUQtSf2r1JLFy4UOzevbvZzWgoaT/Vp0lQqJhwitTE2fxxuiuAADzXtXz4f1Pxbp1YCOZ3A7yb9vrr5lpTjagWJJMztq2NAHDRLQ8bv0hMUZcqNy6eVpP6IThnZK6vNG7CprGTy69Rj6nro7gkce3cunmfU3UOE1HmodpmU9od3bLuvHWPGKtpmPwR44rmeqK2g23TVes4VRnUXt8u10KwvxgmCgcT+t4JQkR7hBALg9ujRLP+bwC3Afg5zvrLCQCcNLhFaPWEwlufeDH0PdKfRy4z2pA3ZZfo37BACfVGT3R2uU/ikt9NHQ/TkpytjUC06Eod0iJpEgG9fWU8uKcXd1wzx6mPo2Lr5w0r50W+8etyl8URYklcO8FktoNC4ME9vVh4wSTnfZj6p7evXJMqRpd2R8WUYsRWTSNudKup/4PWT92140L3bVfUCOVrF3QYH/5c5i0LOaaViGI8/gSAmUKI2UKIS4UQc7j6Q2Opt0xXUiWpmoVN3AQdyF2clqWVSUdvX7mqj22BEsFyTqab0XG/QoMNOR7LLz3P+j6TE3qUikM6evvKmN65Fas3dg+LXJMISMMxfGJRHwU2sVioCu5xZemsydZyW64kce0ksQ/b/Amem4uPoU6EmR44+izz19ausP5XS6jFeTaQtZN1QtkUVRhlDjFMKxBFzB0GcCKthjB2krghjeSEws91LceOzsuHn/RvXzEHNy6eZozGlGLI5DMHnM1dZaqxqWa0d7UWudSb7O0rW9vVUSri2gUdw/48qugcl5BzT9g9tbevXNPHROFisqNU1FaPALxAjbAaq/LG76pZtz95tC4RpVYH0RHl2kni+nOZP/LcXParE2E2wRYncjdK/5uObRNfttrJpw3XpekhjmFaldBvfiL6JBF9EsCzAH5ARLfIbf52pgGk+VSf5TQcKiWD1ca0XS04f+fKedqUGWE3PJmk1JbyxdWPq+RoXcoThTqhP7inVyvsXXKZJYnax8/dsRxfumHe8LkFBZe86d9xzaU1Xzw5AHdcc6nRKnS8v+JkKQ1ypK9c19JgWCoUdRk3zGqexPUXnIcm5HKmDZMI0wk2gjfP1m87gGsXdERKfRSl/21i0fRgZrte+g3Xw/Ynjxq/NximFXHxmZMJUw75P2P9H6aBJPVU38oJhddePbumpE4hR1h7tRcNaPOLMkUbukTTSWdw0z5cnKkB4Pfmnle1H1vG+VKxoHVCn1gsWIV9s5221T4K81MLBlXYktQCnpi4aWM31j203zlNRKmtgLaxeqf9MLETZnE1laAy+dMldf2pfWyyGsr+Dh7PJV1LsKi8yWfS1c8vSlUaWwSxKSp6UAjnoCeJ9MHkEl3MSCFUzAkh1gW3EVEOwOuEEL9IpVVMDUmU6UqyJFUzsLU/WDsxWMfRhC2XWBCTOHENAggundoiN/vPDGj3EeaEnqXbki1dR1D0RQlsiJLvS4j4IiqsKsC1C7xzWNL1qFP90jSuP9u51XM8OT46sehSm1XFlMuxr/9MTdCGeuwoRLmOAe97M9g/Wbp2mNamGRUgokSzfhvA/4AXyfo4gNcT0V8IIdan1TjmLGk81WeVOBY2Xe1EdYnUJZrO9mRvs764WgVkUIVLwmJTTjjphG4S9rZ2RLVeJI1pDOqtQ2vjRLkSW9TY+lONRG1mSbiwc6v3eEmsCJii0GUi6SSi6m/e1IPFF7bj4Cvl0Dmufm+q/eOSDohhXAgLYEuDKBUgLhFC/IKI3gPgnwB0AtgDgMVcAwj70s5q/rio7QrmaOvtK2PNA+EWNlPtxL5yJXQZTP7Y8mvZljajWAVcExbbBJtp+azXT+2gMxS2txUiWy+SxDYGaQbgyOhYm6hR52iprQAhPBE4sVhAIU9VuctU5PgnYTWvhzQf0JI4NxdLalRrXxBZfeTGxdOsuShtFSxM1w7DRMUWwJYWUcRcgYgK8Mp4/ZUQokJEPPUbiOlLO6v54+K0a91D+2tunjJHW9xzsQkxdZ82n7zVBn+dI33lyMs1YdGGJn+eQo5qls+CPk2mm9Hx/sqw8/r2J4/WCJeoF3JU53HbGKRZBUDnMx8Ub2pFC1V49JUrKOTImvPvSF8Z7zEIiKxFTMZ54Gukn20Sov7eXYeNPqx5ImsFCxZyTFI0I0NElDwGfwvgIIAJAH5IRBcAYJ+5DJDV/HFx2mW6aYY93ZtSYuQiJDpdMb8D66+fWxWpt/76uVgxv8NoicgRYUbn1mEL3XNdy51yWNmiDYe3B89J+V+m6OgoFY0Z7oO7kM7rsp17P30Fum+7As91LTemBNGhBp24YhJrvX3lVEVPcN4EU/wc769YHeArQwJtY8cYx3RKqehcEg7wKkBcdMvDmN65FRfd8jBu3bzP/WTqIG5qI10UtyktjglX4W9KWSMxRbOqDAphzH+4atFU63cS555jkiJsLqeB8xGFEF8WQnQIIa4UXg2wQwCWyteJ6P1pNJAJJ6v54xrRLpkSwnQ/HhLRUkKoCUzVvHWm/F6DQgzfHG056XTHDstdp7NQ3rSxu+oGavPp0gk9k5j+tQsnWdsrUQUu4J7I2pZWIs0lieBx4/jnHekrW8fKdZ7LcnRqYtu7dx7CJX/2T7ETgYchx+emjd1aEXPzpp7QY6vXhC0tjom1V89GwSGbdX9lCEu6HsV7/u5HWsHrkqQ6T1ST/zBPNFymzvZQYUrJIvfBMK6UBxqbIgqIZpmrQnioIXefSKA9TAyymj8uTrui5JJzyQPWESKaXAlaKHTf7bqcdIA539qK+R24dkFH1U1HRkjaBK96A7XdZGw3ruAN/OArbgL7pROnsPv5YwCiWXtMEb+DQqQalBE8bpwHCRn5aMoz6DrP7911WPu+/spQ7ETgNlyuD/VhxOXYcaztK+Z3YOVlU50EUW9fGTueOVYjeG/dvC80EThwVvCp+Q+/eMNcbH/yKGZYAhzyRNox3rBy3vA+wh7QVKK8lxl5NGPJPklboPEKI6KvE9HLRPQTZdskIvo+ET3l/273txMRfZmIniaiJ4joLcpn3u+//ynVEkhEC4hon/+ZLxONrseoJMRKGsRpl+4p3rSs55oHLPgl3d5WwLgxOawOWLnCcCk7pOak29F5OQ52LccGQ8JiUwmizXt7nct+xa2NOmxNfMCzJrqKHPXmGuXGnvYSlukGHzxunAccuQwcxWqrm+cuY5Wke0RUK6TLseNY2zfv7cXGxw/XVcdXCuGFF0zCmyaOBwEYm68e8yUXTcLtK+bUHHvNAz3DDxwmZNtMYxyllJx8KGNGL/WWVYxDlACIMGzXyjcA/BWAbynbOgH8qxCii4g6/f8/BeCdAC72fxYB+CqARUQ0CcBtABb6x9pDRFuEEMf993wYwC4ADwN4B7yI21FBVvPHxWlX2GfUYto2gklRZfBIWFBGI6OCwyJk1aheHb195brTjcjgkqhBCLaIQWn5m1gsgMhLpxIWGRqXYiGPO67xbuDB/irkqUZQmdLB2AhbBk76+kvKDSHOvJDHNl0HcaJbdUFNURkUoubaPRPY548PncDmvb1V/e56bBeRJr9DfvlPH645drCtGx/TW2GZ0UG+xcWcsflCiB8S0fTA5ncBeLv/9zcB/ACemHsXgG/5fnk7iahEROf57/2+EOIYABDR9wG8g4h+AOD1Qoid/vZvwYu4bXkxF0VYZDV/XJx2mT4jfY7C6CgVsaPzcu1rJgF186Ye3LSxuybbvSn61hThGEwWqROPa+7vsVYxGL6Zh9yDdNF5cTjeX8FtV802VguIg0B1uhiXyNCoqMvSm/f21jZW0/g4/nku4irJ668R7hGmiM8ppaL1gceWFkfNoaiSxHjniUItjboIdddjRwnCcRGHXFVidNPgqooAkl1m3RHx/W8UQshski8BeKP/dwcA9bHmBX+bbfsLmu1aiOgjRLSbiHYfPdr4XDCuxI0+G8mYfI5UwpZxTTdmeWNzDRi47arZKAQevwp5wm1XVS8H625AlSFhvclMKRW9AIiQG8KgEDVLyHEdtXU1NzesnBdrXyZkZKgtGOLOlfOc/Y2kBUQ+9OiSRgfHLo61Kilx5brU3IiUJjofMDX4xpbKJ+gPqj78rN7YjekpBHOsWjTVSVTHtWrqRL4puKfZvsgMoyPUMkdEn7S9LoT4kv/7Y3EbIYQQjcpZJ4S4C8BdALBw4cLMPj655kYbDcibtW1plQCn5a04Oc1MS08r3zp1OGeb6dhxbi62ChAqJU1C3KilsSS9fWVsfOxwVaQqAPzpP+4bztSfBGHO+Cvmd2D388eGl9KJgOKYHMr+o25wBsigkxOGpNHB/o9qbUzS99TViiqFRb1L/rZ8a7alYVtORcBe6ktn1TbVGSZ/MNTl+CmlIgYGB/HzV88Mv+/iX5qA21fMwfYnj4Zeu3GFljw3kxuHej5xluoZJm1cllnP8X/PBPBWAFv8/68C8Fgdx/45EZ0nhHjRX0Z92d/eC0CNQT/f39aLs8uycvsP/O3na97f0mQ13UijcREneSI8c8eVTvuLsyxpWnqyFRyXN+I4Twu2ChAqOgOXa3kyHbryZ0kKuTA6/H5Wg0KEAAQIG1bOMxZa7ytXjL6DwZu7bTwIqEqknLTPpGty6SN95UQSga9aNFUrOmTEp2lpeKJBfE0MRJSHfRfJh8/fm3ueth3vWTStJmBB50rx1MsncevmfaHXriq85fx1ZUqpGOrGkYXcnQxjIlTMCSHWAQAR/RDAW4QQr/r/rwVQTzG7LQDeD6DL//1dZfvHiOg+eAEQJ3zBtw3A52XUK4ArANwihDhGRL8gosXwAiDeB+Av62hXJmh2iaCs4BKR55J/ShK1WoPr0pNKXOuYpLevHFqWCPAsGTp2P38ML504FevYuvJnwFmLVntbASf6K0jaJURWtzD1s0nISZKoVPBc1/JIba4Xm99aEpZ5KZSGrZwA2sbmcc/OQ9j+5FGjUDWt1Ae3m0SfypG+cqSkyiZXirv9NpsqmKjCO1gSMAw5T27e1BP6XpfvDIZpBlECIN4I4Izy/xmc9XOzQkT3wrOqvYGIXoAXldoFYBMRfQjA8wBu8N/+MIArATwNoB/ABwDAF22fBfC4/77PyGAIAP8LXsRsEV7gQ8sHPzSyjE6WsT3954mwatHUmqf7MFSLxK/82T8NL+Hp9i8d7MOWnlRsArRULODV0wMYtPjDuSbS1Qn7MOtCIU+YMHaM9SasE04CZyOE1zzQgyHNjVLWvXRZDgsiRyCO5bm9rVCzPKuOXVYIimSdkJPXeJT5ZuP2FXNw+4o5w8dWi9uveaBneIlaFUOmh4Tgdhf3zCmlYqRVBpsrRZg1XOISwVos5HCqMlR13mEPDIB3Pi+dOFVXmhVm5NOEAhCRxNy3ADxGRP/o/78CXhRqKEKIVYaXflvzXgHgo4b9fB3A1zXbdwP4VZe2ZJ1g3chxY3KpLPm0CiYLpS1iVeLic5Sz3JFk3reFF0wKtZSqxzJ9zRO8PHqfDLlpDArhdNPWOcrbgkTUdC0X3rLVWDXDxJG+srYyhcrCCyZViQdX6+TgULwUKTLoxJSzb+EFk+q6ZpJMVWMS+XkiDAkx7Du2emM3charXZz26/q0MiiGRb26jOu6KmASfRLVqu167YThYp20BRfFfQAEzp6Pi+hjRjeFfLbLeX0OwAcBHPd/PiCE+HxaDRuN6OpGnh4YwoaV86oSWI4m4iZEdo0GDvMJkzcPU4Th0lmTa45lYkqpiLVb9ocuUXaUik437a1PvFizzWYxUOdQnMwJNisLUN3HK+Z34Pz28ZH2f7y/gjXLZjqVfhqunXudF7CRRn3ipCPKTX03JAQ2rJyH0wNDON5fgYB+HGXePNcSai4VIFTUHIcu15xtjqrJsdcsm6mN/Jbn4nLtqNTjN/zMHVdi4QWTnPpPRT0fruHKhNHfhNwkkeSjEGIPgHsB/COAV4hoWiqtGqWkcUNqdWxllGwk2Zdhfj8ufn3yZhjmYwR4AtGlvqvOAmFL++HyPhOy/S6VKW7e1IPpnVvx1MsnIx1jmJCmdZSKNRn6XZfygnkAbduTvh5tZb+cqjUIzx/SVWDGrUPres2ZRN+duodPQw7AOG2sx284rkBXz6cRqWMYJirOYo6IriaipwA8B+Df/N8t75uWJTiCVY+pxI4N175sc3BuCPP7sVk+oghQyfYnj0YqH6RiCgYZFKLKChHF5ydoZQkTmfX4E4Ut45qssq71UV3zAwLJX482i5fLPitDAvfuOuwsMOPWoQWqrzm5VBq0ZLmKPlsOQFMbCdDmHLRZ5aXF0kR7WyERgR4n8TTDpE0Un7nPAlgM4F+EEPOJaCmAG9Np1uiEI1iTwzW9wtgxeatJvJAnnDw9YFwCsjlE61KmuFRAkHNABmrMW/eI0aI3vXNrlR9QMIIxuN81D/Q4t6OQo5q8c/WkPgljwti8VYAES7SpmHJ/Ba0oukCJlW+dqt1n0tejLbeba3+ahLKu32z+hzk/PFmd+TqhFJYixaXyhWlMbec7pVSMVCYtzEdTCvYkAktG+8M1k02iLLNWhBCvAMgRUU4IsR1enVQmIeL6hzG12NIrqD5HtmXP9rYCIGB8jxwb0w12UAjM6NyKeesewfzPPIIZnVtxymFJKbgEuvbq2VY/skEhcPfOQ7h1s3eTvX3FHDxzx5XapcPKoMAnN3W7lTkyHFJabaJUa3Dh5JlBq9/USydOYffzx7Sv6fwHdds37+3FxscOVwVKyCoSQdK4Hk1WZheLpw2dwLTtc0gAIC+6muD9Hl/IYfXG7irrWxKWrKjiV+1jm1VevY5v3tRjFHKqYHe14NooGZbqm1FcnWEkUcRcHxG9DsC/A7iHiP4CQEynGEZHXP8wphaTWDneX3FyuO4oFdE2doyxpJarQ7SsUSod201pUFSC4nDF/A6sv37u8LwwEYxkNfWBa/BDZVDgpsDNPdiuJEqJuRIUrSq28VZZu2W/dslv7Zb9NZ9t5PUYPJYNV4EZtlQvuyEYfKH6kSWx1BxFqLr2cdD3zba0rwp2XVtkbVnT/A32n+lQrx9fSPwaKDYjxwXTkpBw9G8hogkATsGb++8BMBHAPb61riVZuHCh2L17d7ObwaTARbc8HNt3q1jI445r5mD1xm6t4CNUJ5itN0lwkLC0K9M7zbm6D3Ytt6ajiItMGqzmkgsufYXluEsK3fJ1WJ+4vi/JVCT1oCuVBZxdao7aRtt5m6pnSBETNzWQiqlMlkrwugLMqWFM/RNGngiLL2zHwVfsvq4qNy6urlQxo3NrQxIH5wB8yVL5hMk2B1NKQk5Ee4QQNauiUVKTnATwBgDvAPAKgPtaWcgxI5s4Qi5ofXFdkoliVXEhLFrOFrEaNR2FK2rNzbt3HtJGA4Y5hudzNFxPth50Yzs2b+551/QTsnKAem5rHuhx/mzUdBc2bEu8cQKCbNisb0ksNQeXtk0IVI+Vbjw+uakb8z/zSOz5PSgEdjxzDH39Z8Lf7PO9nuqletMya1LI76EvrZyHFfM7Urd4M8nTDIuqcwAEEd0AYD28eqgE4C+JaI0Q4oGU2sYwsTFZG0wllHSWhihVOFRH8LhWA4lOFKkWiraxeW1+vFWLpsZK9VAv0ocq7JwHhwQmjBuDE+VKXZYN3c3NFgGrOu2bAj/a2wraygGVQS+ZsU0wJVFHNUgU538XbOfdNnaMMdAjiXbolrZNqH2nG48hEZ4U2OVBLkrN4aDP7OmUry8pXL+y/SmsmN/B1SZakPEJ+hK7EkU+/imAtwoh3i+EeB+AywD8WTrNYhg3TBYRk0Vh1aKpsXyOovhMhfkIFXJkzHcG1FpKgv5BJ88MIp+jYStgnmh4KahZkXZHLD5HwfcFI4qjoku/Ena7k4Jz+aXnaV9fful5zn53QdLKD5mkBc6WksVkCe7rP4MZnVuHEwnHbYdLbkUV2XdOQToKxUIeX7xhrvXaSoJGJYR96uWT+N0v/YAtcy1I1LmbBFFSk+SEEC8r/7+CiEmHGSZJwiwi9+8+hB3PnI1+fMu0ibh9xRwsvGCSs6XBJfWC7jPAWWuGLNPU119x8vuRy022OqeDQ0JrTQwrh1XIEV43fkziXzZhTuiSKaUi+s8MxD7OkosmaUsxuVhkjvSVnaNeo5BUPrqgf5jJNzEOYWlRdKh1XG/a2I2bNnZb08PEQfpiBonad3kinN8+Hjdv6knckhVXHLYVclrhZ9quI3bibaapNCOyOYqY+2ci2gavAgQArATwcPJNYkYDSTia2ywiu58/ViXkAGDHM8dw6+Z9uH1F+hHCLiJQt4wrkb5pNnQ3PN0+1eAFtZ9d6smqn6+XsCLyLvz40InhcmEqqxZNDe0vm9C1idswP78k8tHpHkzU80lq6Vb32SjCKUo75PwykSPgvIn6vjPVpjUxKEQqwkdNKB12PlWfyxHGFfQ5LNsnjMO4MwNNsd4wjSFOucR6iRIAsQbAXQAu9X/uEkJ8Kq2GMSOXsJI6rs7kNouIqeC8rRB9PcRxgI9b5UGiEwu6peENK+fhoGaJTF3GM7VBfl7d342Lp0Vus0tgiQum5cvbV8zBjYunGZekZPLnqBRyhLVX11aHUEkiSMDF1zGt0n5Rx8OlHS6BOEPC7JLQSD8xOWM6SkUsuWjS8BxS89NFDiwi8wNCb1+ZhRyTOFEscxBCPAjgwZTawowSwnyMXJ3JbRYR05duGjeJehzgpbUkarqDHMEoFuIsDduCPUz7i5uiYfq5+vEp5ACX1SfT2KoVMFSrY6mtgNdODUT23ZJpWNZvO4DVG7uNFuQkggRcRULSUcqA3UJsIsya5yJOOzQBFmlIuEKeqgIp8jnCOX4gTqmtACGAE+UK+s8M4EfPHhu2qsi8hnfvPOQcWCGpDIrIn2GYegi1zBHRq0T0C83Pq0T0i0Y0khlZ2CxqUZzJbRYR14LzSdCMLPlDftH1pIgT7BElRYNqfd357HHte4YEOVWVcBlD1epoS/5sguDNrwf39DoVZa83WMF1XqYxf4Nj73KEsPkaJvZMVR6ShoAaH4EcvKoqG1bOw6nKEPr86Orj/RXj8lgcUcZCjmkkoZY5IcQ5jWgIM3qwWdSiOJPbLCK7nz+m9aEyFaKvh6Sy5Ee1jnx71yFtMEBcf8SoFr2o9yopcG3lz1xqv0a9SdrGwWQ9mVIqWkV60j6XrueUlkBQx37z3l6sub/HKoDDciHarOOuFs8kEIC24od80EozjQ9b5phGEmmZlWGSwLakZ7qJmywBJgESLDivFqNPGtONK0eEGZ1bnW5WOmFqi2YF9E62uiXf1UokYpIRkiciLlsCZ1OY6G5y0uokx9RWBSEKpvGRASFB4VLIkTVQ40hfOfHIU1NeRN370sZFUN+76zDu2Xmo6lzVPplYLNQsb8rKKoDZlaJRpJ3Cp1jINzzfIzO6cS7nNRLhcl7Nw2Q90pXGkjeBrNaodSljVc85uJaqAqInLC7kCOuvnxurXXGSI9usFcGySaZ+LRZyOFUZqhFNceYUAKx5oKdKdBTyhPXXzcXaLfu1fnZthRwEyHqzVsfbxVLqWhIu2Edp4+IXKaOdg1HPMg2Oa0qejlIRx0+ebkgetxzFizi0zV+5PC3PlctwjW4aXc6LLXNM3cRZ1jNZ1JLOfJ8mUWqg1rM8VyzkUNbc4HQlY6KKq8qQwE0bu4cTw0Zpn86qFYbpRqjLH2cqDyb7ImjRCQtCMdX41FV9WL/tAEzuaeWBodAlZltAz2pNzjbpGhBWvzSsZFrStWXD8hYCZwVcsNWVIYG2sWOw99NXVG23uSVsWDkPn9zUnXpqhzj7D8vRWCzk8NPPvnP4fxZzo5cmVPNiMcfURxqljMKOlwWh52pJUYm7tHPHNZfikxu7ocq5nL89SFw/nd6+Mtbc34N1D+2vsaQEiSJiXdHlj3PpL1U02fzbgj5h0l/L1FO2Y7t2rymgR61zq4rRB/f0OiU+NpHGtRjHl1NF116bz6zLEm8zKBULePW0PTectChGyUcnLbhpCL9SsRA5gptJBkt1wdRgMcfURdJO4rYbEuCetiQNVCEZNakpoPf7cxGnUayV9ThcV4bE8M3K1LdxRKwLujnjYhUC7ALHVBotrP1yrKLU99XtI0yQ2sSorV06wq7FuBZ0ue84817X3jXLZmqXttXoVtne4PtkWhGTSIn7MEPworNN9WsBr+pKGK7zi4CqMUjDGrn26tk1D4FMY2hG0mAWc0xdJFXKSBKW5kP32s2belKPigt+SUe9YeiSyEaxpLhGmro60rugE1gu+cPiEpwzrlYhm/AKigmX9qtjpfO1u3ZBBx7c0xvqM2cL6FFxvVbCEhHbrsWoVjub/2FQYMVqb/Djmt3ZHmJMvnxDMR9mSm0FnDKMZ5QEv67Xx3Ndy50sxPXCQm70wGIuY2RlGdGGi4UqbpZ/2w3J9IUnj2/yR0qCKCKmo1TE9HOL2Pns8eFI2msX1IqxNFJf2Mp5yaUiFwuDJDgeaUYBTgyUzQrezGXyX9VHj+CNu85/EKhNoWFrf9BaItFdj8H6vrZo1jBBahOjEtMcCu7HJGijzLUw67hNeZhKx6ms33bAmC4k7CFGVloxNWFKqYgXT5QjW0ZeO1VxSlgdhsv1kSdySv9SL//ngZ7U9s1kDxZzGaLR/mdxcLFQydQOcbDdkF46cSrUIqbzR0qi71y+pIOpF2RbB4XAg3t6sfCCSU4+YfUIprAl2aj+blNKxbqXlwHvBrb4wnYcfKVsPLYu4EB3M5ftV6MndQEiQG3AgC1NyY7Oy0OPH7Zd9z4A2jYDdiugimkOqdhS/tjSrAQJs46bBEipWAAR0BdiyYo778OWMOW53r/7UE1d5jCSCqB1cQ0Yk6eGBEecaYbjFtM0mhBzwZhIopJA2jhZqOpIUm+r6hBVRCTZdyZLY56opmKC6zia9mnyrXOt/WqrRiBfc8lXVizksXTWZKy5v2e4CkJcIffMHVfing+/DTs6LzdODykCbOeqtt+lJbql2+D8KuQI/WcGItXVjYJs88Gu5TV1buWcCVZh0FV6CJvPtioeUeaaTWzZBNfpgSEc76+EVsuI0hYV23dPR6mIaxd4115UISdpj1DRxITLQ9LpAV78ZJKHLXMZIg1LTdK4tEWmdohjEbNZlm7e1JNo9v8omKweutxxYeNosi7JfdbjW1fP+ejygq3dsl9riTHlFtMRHDOb9dX1XF3HNSgQgvNrYrGAk2cGQgM/ksJm0VNfm2HILRh23qb9a8c7Tzh5eqAmsbVtfE6e1te4JbJHE4e1JcwfELALpXqjbiVx8881giy3jakmiQeDqLBlLkPEfWJtJK5tqXepUGdZimMVSqrvbFYP12NKsbLmgZ7hG5N6RqZ9pmGx1Z3P+uvnYu+nr8BzXcuHnfdNUYMCqLE02VAtXjbra71WTd0+bbx6aqDGmT8L1nDT+QkglvUwON7tbQVAYLguqWpJs42PKfee6dI0leELtmXcmBxWb+zGkq5HcevmfVrLrK0u7c2beuoWclLQp1D+NhFeP77xAoGJTj5HuO2q2Q0/LleAyFAFiFaofuAaem/yQaoHU+Z4UzqCeqob1INtHNc9tN+Y/iCYXFViitwjQFuc/NbN++oqY+Y6xsEM52GVMFyqIrieq66NqmWx1FaAEF7JsbBqELbza1ZAkot/WD3fC7YqDDs6L686b7Uvo94t8kQYEqKuyhdp5mILQ1qeuc4q40ra9x1TBQi2zGWIKNafZhFsY8mvwajiYhGJg8li8MUb5uLOlfNq2lGP71492MbRlOZAtz0sci8Y/QmcFVRq8MXdOw/h1s3utS9d/CJ1ywgLL5hk/UJRLV4m62uYdVr2yeqN3RhfyHlO96i2LG5YOQ+nKkNaq5NrVLKMOLzlO/uG/QVtfmBJo84hHfVaD01Llr19ZSzpehQAsKPz8pq+NFEqFmquTcCbf7Lv1jzQU9N3LuMhz7URdWmDyHM+Z/yY2u+XBpNRgyETQEZmNxq2zGXIMteqNNJ6YTpWmKUhK7jWWXWxWOiseRfd8rCxiP0zd1xptdq5RrrK2qXBMXap1SotbNY8ZprC9+uvnwtAn/ct+MBjmwu2FDe69yc9p+JcK1Etsy7HDusD2a8u80GN4pb7J4N/V3DOutR+Bbxz3bByXioJq6PQ7icWdvEVjcKEsXmcPNO882KSh2uzMi2Ha5qGNI/VCsEjgLnETilgZXOxWBzvr9Q4r5uWggaFqFkGlVa7u3ceQskPBAhLBmvLH+bS12FBDgBqTRD+/6650mxzwbWqhBR+pv3EIW4giy0gIe6xw5D9GjUvn/xtemg5rkQsr992wFkQZaXU1+nKIA52La96KKqXDj+wBGAxx8SHl1mZEUErBI8AXomdQq5arRRyhLVXVzvMugqG4PKfyUk8T4R7dx027qevXLEKOdMSj5pGJBfiOe4S5LB+2wFj4XuXKOGwhLJrls2s6X9TO5NOHRM3kMUWkOBKnModUvzq6CgVtalvXFCXr11Qz1Uuz5uiBdOOIuyvDGHz3l6nOrquLJ01mWuoMnXDYo4ZESRxw2sEK+Z3YP31c2uiSIM3xKgiVIqCVYumal9ftWhq7JuPuqSkCsegT5lt/6rfoEmU9faZEwr3+gmLdajWPtPnq+ZCYDc58kRA0L/RdU65+tZFtfSp/oHjxuS0bXQljjVRit8411XQ0qxudxWWukhX2afLLz1P+5nll55nPHZSJF3SLpjYmml9bJHXacHLrMyIIEox+mbjsiwdJ2/Wkb4ybl8xB88dfa0qceqSiybh9hVzYi0L6aL4ohSH1/nXmQqah2Fq+9JZk0MTyqq+lUHL35AA2saOqfE/dJ1TrgXubRbDIMFl0b5yBcVCHhtWzos1p01LtXJ8TfkO415Xa6+erfV9XHv1bGM1ChWZU62vv1LzIAGYBdD2J49qjx0Fm28lIXnXjWYtGTPpsfjC9oYfk8UcM2JopO9e2sTxD5IWqh8fOlG1/ceHTmDz3l6sWjTVmjokSLGQNwok1xuaLoF00jFX2588au0jNVghqnXMZU5FKXAfxGTlilpLVZdGRBVeYUmvbYEZtj4wfc4mAl3mtNRhwakS5st3pK9cl2+dHI8/+c4T6NfU+CoWcmifMM663xwB48bkjCXmmJHPwVcaL9BZzDFMAqQR0StvijLRsM2nzcUfLVh0PoipAoTOn2disYAJ48Y43SyDN94TCfsHHekrG/OABZc7kggmCDLRENQyMWRJMU4wSXB7UCyqFk9dgIWrYJNLvLb5HBbQEaUaRRRsc06OY5RrR5InwlumTcT6bQe0Qg7wagB/3iKMAXuNXWZ00IzAu6b7zBHRQSLaR0TdRLTb3zaJiL5PRE/5v9v97UREXyaip4noCSJ6i7Kf9/vvf4qI3t+s82FGH2nnI9MFBQD6urA2EWALgOgoFbHysqloG1v9fGdy/SDS+ynqKAWc0pMOSplSKlqjeFXS8K209ZFpPAiwBg+4Bl+E+W+55PYL4jqfowR0qAEi67cdwLULOhLPG6cbxxXzO7D+urM+qjZfpkEhsOOZY6FiccX8Dly7oGN4X6oIvGljNws5pimBd00Xcz5LhRDzlNwpnQD+VQhxMYB/9f8HgHcCuNj/+QiArwKe+ANwG4BFAC4DcJsUgAyTNmmU2wLO3gBNN5chIapKb9kiSm2CB/BEzoN7emtu4Cbftr7+Ss1NzUTwsK4iEAhPlCpv4K7RjWkk5u6z9FHcKGtX0eliAYhqJXCdz1Gth+rc2vj4YT8dRzLJcDtKRVy7oGP4OlCDJVQR+8Ub5jrPPR1LZ02uiWZ1EYFx4CTBrUmzAu+yIuaCvAvAN/2/vwlghbL9W8JjJ4ASEZ0HYBmA7wshjgkhjgP4PoB3NLjNzCgljRx3LukbglGcpohSly8X0w3cJNTksV1SNASXVYOCyqQFS8VCVe3XjlIRNy6ephVipibotrtaqFyxCba4lkBX0eliAQhaRnWoljPTnAvO53qsh5VBMbw0LXBWuMQVMCdPD2Dj44dDrYlhlTXCuHfX4bqtb66RjgJoStULJj55Ily7oDm+21nwmRMAHiEiAeBvhRB3AXijEOJF//WXALzR/7sDgLpW9IK/zbS9BiL6CDyrHqZNm5bUOTCjmDT8sMKWz2w+cirql4uttqVJeA4KURMI4Xpsia4fVH+qGYYEsyfKFeegFpMfntyeZpUSU3CBLhp0YrEAImD1xm6s33bA2o6kop7DAk5cEwoHx9F23iouFispXOI+AOl8Fk0BI7JfXSqWBKk3t1xYjeYgWUt6ztgZFAIP7unFwgsmNVzQZcEy9+tCiLfAW0L9KBH9pvqi8OqNJRb/JoS4SwixUAixcPJku0P4SMAlmSlTH2n4Ydm+xF185CTyy2Xz3l7jU35HqWhNDmuyELneaMICL5JI+GzbhywRplpt1txfWyc0DNO1FGZFk5bADSvn4fTAEI7319aMjYvLUndYwImLKDf5o6nHJniRnMGccK6WKFuS4rjY5miU5f4kUOeFaWk+SLGQhVs0E4UkXGzi0HTLnBCi1//9MhH9Izyft58T0XlCiBf9ZdSX/bf3AlCzop7vb+sF8PbA9h+k3PTME7d8UJZpZB1YV9LIcWey9gXrgrqUp5JfLjpLCsGbF+1tBRRyVJWbS7Uu6c7FtTTW93peHK7/qsPVwmPDto+1W/bX5ByrDAms3bLfeYziRm6qREk34orLUvfEkCS6UUt2mY4tgOH6omr/uFqz5HHCrISmyGXTPl3Tp+Qi7DcOUa9bACgPDEU6X8mNi6dFSkPEJEszcgc2VfYT0QQiOkf+DeAKAD8BsAWAjEh9P4Dv+n9vAfA+P6p1MYAT/nLsNgBXEFG7H/hwhb9tVJOWY36zSDtqtB6S9sNytfa5Whdk/i3VX0hNFHu8vwKQ56dG8H6PL9Rm3o9z7LBSRUkEJdj2YTp+lBJKSVxLafhWuljVwgxjJmtYmEXNNZLWxe9LfXAIztHg+754w9zQ/QFewuqlsyZbvzPU63YoRSEX7APXa0cIGKu62Nj4GAu5ZjIaK0C8EcA/knfiYwB8Wwjxz0T0OIBNRPQhAM8DuMF//8MArgTwNIB+AB8AACHEMSL6LIDH/fd9RghxNgX+KKVVis+7koZlI6u4WvtcrQvB/Fs6f6HKoMCEcWOw9urZThbd4LHruRUmkfA5zaTRSVxLJmtMjggzOrfGsui6HP94f8W6f5M1TM4j0/i7RtK+x2AlKhZyOFUZsua8Uwvaq/6fTj5nAtj6xIvO3xmu1jITNgta0NXA9drJEw1btaNUcOF8xc0lTQuviaZa5oQQzwoh5vo/s4UQn/O3vyKE+G0hxMVCiN+RwsyPYv2oEOIiIcQcIcRuZV9fF0K82f/5h2adU5ZoleLzrow0cRqGq7UvmHohWEi+kCPnlBZH+sqRrFDqsaMUP3f15UzC59NWfN11n0lcSyZrzKAQsS3NrseX+1+9sRvTQ3z+dFYF3fi7HHtKqWgsvVWuDEEAeOnEKex+vvbZW5cCRPp/mmqzqlSGhFHw6eZ/mLWskCdr3dchIYxWSF0fqNfOkosmaT8ny0LdvmIOnrnjykjRraPR3a7RPoY5gwHOtD1NRuFwjx6yVny+3hvzSBOnqRH8ItF8sdj6MopoVscUqP0SK+QJt101u+Yzax4IBCQ8UBuQkNSy+m1XzUYhr/92DdunmutPt+QX5VqKK5psRHXiD9Y5jbLcGBz/sGPL/gmzdg0Kgbt3HsKtm/dVbbc9VNRbnN4UYR0M6JgwNj+8bL/+urnovu0Ko6DKETmndQny0xdfddoeZbxfNz48Jc1I4y3TSg07ViF3tuxckJhlgeuCxdwIJo0EqXFJ4sacNXGaRXTVImR9VBVdXxZyhP4zA84F4YNjKq0gUqPkibDyrVNr5tu6h/Zr27juof015xLFT80WbSqrAOiwVS1Qc/2p+dDiXktxRFPY/tRrvL2tMOz3GEa5MoibN/XU9JfrQ1Pw2KViAe1thdjfNcEKJbaHCtc+KhULNUK+kK+1VAP6gI4hAWxYOa/KMm6KzrYtrYU9cJosiMHtrom6bfuMQzN8wOKw89njDTvW+uvnNexYLjTbZ45JmTT9iKKQhL9bGlGjSZGVKFtXq5ou/9nJMwPGG4BONOvGVH0iNeVccr1xmawcuu2u0abTDTntdPvUnZ/Mh6ZGJkZBnSdh/o2umK5xlzxqOr+4KNHFSX6/BPsiLH+ji3/b7Cnn4LHnqm/wg34k8+qN3Si1FSCEl75FNx6676ioVkEZMb6k61EsnTUZ2588Gvt7YvPeXmx83M13zuTDlyNg3Jh8aOCMyqpFU1siOrZeX7V8jvDF6+di9/PHrOdLANZu2W98vRmwmGMaQlL+bmmI03qFWJZSwERJYKz25ZKuR43RnaaC8C5jV0+AiulmJK0EYcKoXBnETYHkvGH7VIm63Bw2h4LzJG61DleiFrSXYyWFqss14XLerqk1gmMQJipdzm3ns8drjj0kzkYyqw8QpjYGxztKkIQaMd7bV64SCOr3RLGQQ1kTtRD0AdNZtU2YzmdIAKdSrB9bKhYiRYpnhTwRVl3mrSSEuToIRIuGbwQs5piGkEaVhCRIQohlKco2bs62sILwOlyj/4LvMX3ZB53LTTejQSGchJF6/LCcZyYLmcucdZ1DplQeeSIMCZG4RVe1vroKEDkPXB6aXM/b1aoTTMHhYokPiwZNIqowON5R8r6FvUt+T4wv5LVibnzAFSKppdOovRLFKpc1keOK9N1sBQukDvaZYxpCVv3dmp0/LOmozrh+knGCS1ydsYMWl7VXz9ZG3K69ujpQwlaxwrWUmCQs55luu+ucrbcw/ZAQieUnDCJ99O5cOc8YBKIS5eHK9bxvXzEHNy6eNjwP8kS4+JcmVP1/4+Jp2sTSrhHdJp+uen291CVSec0lnXbiSF/ZWBHCtVIEky2a4WHIYo5pCFkLxohaVNxG3Chb16AQ1+jPeogjtoNjaiJ481sxvwPrr59bNRfWXz9Xm//M1KY46WiO9JUjnafrnHUV882MxtYFxgSJ+nAV5SFGptY42LUcz9xxJT669GK8aeJ4EIA3TRyPhRfoU3OYCF47piVrmdojCmo0qy76N+kb9ZRS0VilI7idy3u1Bu9Z3Pi677zMyqRK0oEBSfu3mYiaPyzO0qbr8qwt+jPMLyu49OVa2si1IHzQ785Ugsz2ORO2ZbYoS4eSKaVi5CAal3a6LscmUbZMRzCx7qpFU2usXHFLdtmI6zqRlmsDULtkHbXaTbGQxx3XzNHOL3lt2iSxKgBdj7dm2cyaSO7h/QWUo2k5lskO+RxFfjhJApb5TGokXX4rif3FLSpuI67V0dWy4Rr9CdgFYlj/ySWtuAXhTSkbTNtdMC2zRc2vVsgTTp4ewIzOrcPiVO4TQF35D12tfWlYp2/dvA937zxUlVhXl7MtbskuG3FdJ9J0bQguWUex4KrjEdd1wiZkO0pF3Lh4mnb8bde4OieTTDcyErAlBG8Wg0O1qaAaAVvmmNRIOjAgif2lYaEA4kXZphEUYkvn4dp/cfvZlLKh3gSvOkypVVQLprSStLcV8NqpgWHHbNUSBKBuK1EUa1/S0djB3GzqdtU6F7Vkl80Crr420a/h29dfcY56NVmuolhaXa8d1yCdYLoZ2/77DSl82tsKRutrmGi3BVWoY5Oj5iSkzSpZ9SlsRlUiFnNMaiRdfivN+pj15A6Li+uym2v0J2BP5+Haf3H7udHl1oLCyCRAlnQ9WnPzVS1BWYlEjoNrdG5QcNpyqgG1Anf1xm7ctLF7WBhXfEXRV66gWMhjw8p5w/tfvbG7qv9dXRuiWAldr501y2ZizQM9of6CwTm6dNZkbVTj0lmTsfCCSTX7lJVO4ubCDAuqkGPTCkJuyUWTsOOZ+KXRx+YJlUHhtFw9pVTE8ZOn0Z+xpedmZGngZVYmNZJ2+E6rPmazompdl91coz8B+83d1E8CcKoAEHxfkKyWW4tTSSCKAE3anSAKUaI41SVrmxXIlCwZ8Jb5KkO1InDdQ/uNfeAaeRwlSjTSkrXDboNz1GZlXjG/AyvfOrUqGldX6QQATp4ewLqH9ocu4dtqvkpaoQZ1joDrF8Z3/icAZxyFHOCJ66zp22bdT9gyx6RG0g7fSewva1Uk6g0ECDJhbB4nz9TeOCeMzVuTyIZVANC9Txd96jo+aQTGmKxJJmulrZJAUik60p5XphxuwZxtQeJYcG3olh1lH7juL0oRecDt2lm/7UCN+Ayim6M2kR8s+6VWOgGqrZqqRd22lO1ilHRdMo6KKWFxHIaE1+dRA0EkUT/zvZ4XI7W9o1TE9HOL2mTSSZAnwrULmlN1icUckxpRRIjLzT0pIZZGFYm0cW1zv0bIye1hSWR1FQBs7wsbH1NEbBoVM2zWpLBKC/U+IDR6eVlF+sWFRbMGsVlw2wq5xJatevvK6HAQIXEe8oLfGepN2lVMmG6+pbaCPtiAgJs2dtdslnVuXZdLgep5F6YrZP/ojl0v1y44P9FEuUf6ysjnCAMNWBOOkqBYVrK55Tv7jOMk502UxNAqphKGjYBECuq0VVi4cKHYvXt3s5sx6tH51Lg4DWeZZtVqNdUeBYCDXcsjv29G51bjTdEWMGIbU5NIrMdv0dZOianSgquzv+lcbSlZGu2H6YqtzUdOlEPFhSt5Inzxhrk1c6GQJ0wYOwYnyu6BE3H88FzQfdfMW/dIZioZqOX0Lrxla6J+cwQv/UmcfZoEj4t4j0K7SVhHoJAjrL9+rjWlkfogtHlvL9bc3xNq1TWR5rVPRHuEEAuD29kyxzSdLJXDSoJm1mp1rT3q+j7b0o7qGwWEl64KW3arx5LlsgQl01YEMVk9XccxrfxxaWJrc5LWn0EhYlvUbf0ftQKIDd13TVaEXKlYqBIFb7vQHlyQI2DcmBxOVYacLJMC4VZBHQTgizfMrRE8hRwlPocSScfif63ZviOCy+X1ZIfmaFZmVGJLp9GKRBGnSVvwXH2oXKMgXYq1687NJtjC0krE6ROXdkYNxHAdx7gJl5uJTWC5LBe6Iv3gorg2yPG3LfEnfbMM7o8onshJmhMBUXnwFf156yxBNuu7xBQpH4YAsHbLftQsxtPZXxnovmEqg17ut7DlU3UZPCwC2kYzgr5YzDFNx5Q7KVfHk1EzcbU8pWHBc/WhMi2FBJ3Qgzd909ebrnSVSbDZrEJx+yToDxi8mRRyhP4zXtJgV4EYxYIoxUozrbJh6ESybinI9EAAePNj6azJ2P7k0dT84MJEue2BwEaeCG+aON7pQSIpIVfyhX2fn4A7KkFREDYn1TF2oZ7StToRKEXTexZPy1zBetv3V/B99VJPovS4sJhjmo7JLaEVcirpcE1omtby8u0r5oQ6wEdZGnQp2RWldJXNKrSk61Frn7hY7QieA7sQnmVDJhSWyzWuAitOUue0xjTpMna2PnB9ILBZfjpiWpldlk9NDwRhrFo0FQsvmOT8IFEPOj88F7/OIMHr0TYn47Q/jaS7R/rKNXMoC9gSPqtMLBYwYdyYulaG0kiUHgaLOYZJGFeh1MwoyLh+TK7nFrZ/07JbWEoIkyABqqMDj/efTWa7ftuBGiuCi8DSJZwt5MlqbUpjTNOqZWrrA5cHApNjentbocbi5ypGw/rJ9kBgSzmx5KJJVefj+iARxLZ8aAqwkcSRNF/Z/lTVfmzJjOP4EU4pFXHy9EDoUmtHqehs2ZIPO3IO1RtMkATyul27RV8DV0X2RcFPXhyHZrgIsZhjmo7Nb2NJ16OZ9Dmy4SqU0ijnFbWdcdK6APWXrjLd3E19IgCtL5dLJYe6BFbwuzzkuz2NMU2zjF09IvO2q2YbKyGoRBGjtuXToLXPNXAFAH586AQ27+0d/kwcISkjIldv7NZOA1OATT089fLJqv9tyYzjjKWL6JAC2hYJGnwvUH2NFws5DAjRPD9E/7hBH0QTfeUKCjmKHUlbT83juHAFCKbp6CocSBqZTT9J1Gz7aoF4lSxVo4iCy7nZ0FVMWPNAD+ate2TY302HabkmrJJD3MoUuoSzlZAi2mmMaVJl7KJsd8G1EoJNjAYx9d+dK+cNW/uWdD1qragQ5Xgqtr7oKBWx/vq5ww8cUT8PeIm768UWLFZKoeh8R6mI89vH46aN3cZjTxibr6nCIa1x8hrvrww1NaBEXrdR5ntlSOAX5YFYx2vG0jKLOabprJjfgfXXzzVmgHf5Im5FIpUkGkHobraVQTFsnRWIlhVgSqlovcHGFVhxRFQaY5qEEDM5ZNfjqG2qhBAUWFEDSUz9p3sIWL2xG9MDwi6u+F2zbKa2bJ4UknIM486nQj7+7Xbz3l4s6XrU+HqeCKcTStUikdUSgtbBIKW2sTUPdmu37G/qsqqO3r6yduxsxBVlUauZJAEvszKZQC59mJyEW6EuYRxasRpFvbiMpetXqEslh7j+gXGXTOMsL9tIIo+dbXkuLq7Lv0ktPduqfKhLt3UdL/gUofyvjt3EYgHjCzn09duTHqu4LvGpjMmRU2DDoBDoryQnnqLki9P1dVby9AVZv+0Arl3Q4RSNHReuzcowaL4fGRNOvZGV9daYlPdX3bGjBlzYSDoZcBJpV+L2eRo+c677jFqz19RHYW2VQjLuuK3fdqDG4b0yKHDTxm6se2g/Xjs1MGxt6iufDbBxHYc48/7cCYVEEyS7ErWY24zOrcP5FdOIkE2K3r4yHtzTizuumYO1W/YnLjrjRnEnAZfz4nJemWIklvYaSSQxPq4pFEyJW9vbCtj76SsitTsuSSZ1bmbZr3qObeqDKPsM7kPmqouyTyDcYZ8APNe1PNa4xUkdIs/V5XhxU580KwFvEmW0skqU6Nwo+2xE+T5TOS8WcyzmMkez6poy4SQlSNQxLrUVqqwegCcQTTc9ecNuNUxioRHnoxMSLvVRbeId0C9tqz5urnVV5edMkaIEOCWireeGOv8zj8QSL+2G+at7wLFVtzARt+h7EhRyQCWqma4FkHWlk1pqlYK7EZY5rs3KtAyj0Y+sVUhquS44xrobv+mm16pL7s10IQgu1UoBLZeZ4tTYlaLJRbCF1VWV+7T1UZh/X72+SnH1kk4AmlLHyHnvUmpL0syku60g5EzVbGzkiBL1mdP5bjb6HsZijmEcScNi2GpWyLQEiUnAt1oBextJ++BFJVjJIyhCotbYDe5TxSbYbOk17lw5z9hHNmd8m0XE9RqLE6Bgw/aAE6cmqkxKPCYBa1nWaqfWQ5xqIGkK5CQqvsSBU5MwmUOG4dtySTWjTcG0CPXmv0tjn2nTyNx4Iy11SyPOx/XacbWwxk2LYtu/KaFqnggr5nfg2gUdVbnrrl3gCUbb50z5DqNcY2HnVMgTSkX3XG4CMI7B7CnnOO9HMiQENqycV19BVaVtIwEi1MwZG41K5tuM7AtsmWMyRVYLladRczOtOp5pkkRkZdTjZbUv4pDm+SRRaSFKjV0btv2bLHODQhhz1y28YJLRmmKzskS5xkylsoBqy1+UJVLTGOx89rj2/XkivGnieGPfrXtov1OJqThLj1kjT4QLJ7fh2aP9xjEWojbfoY2hBi1ZN8MVhC1zTKaIm709bZqZ2iFr1FsBIgpRrLRpW3SzaDFWSaLSgq7Gbhxrom7/BE/cGIq9oL1Nn4ZDnoMpEastQWuUa+x7PS9q31sqFqrmuck6Z7L56MbAJkxtY+MSoNFsVwSXhLkyGbONQSHw1MsnQ0ValNQtjZByYfWb04Itc0ymyKrAScNXjHPq2YliaUrboptVi7FK1EoLQP01dk2o+5cl2uSN1FQYQAj7OZiiWW1VLKJcYyYftuD2tVfPrikcnwMw0ZLKI9gGU4SqXGoG9GNj8xskAKW2AoQAVock+7VFi9eLy3d1ZcjL35dEpG7mLJBNWsNmyxyTKdKoIZkEafiKtWpt1kYRZmlSLWU3b+pJ1aKbVYuxStRrJ20Lq9x/R6nodH/r81Ok6LBFs9qiXNO4xlbM78DKy87WpCUAlCOr1Szoq7X4wnbt++R209iYrH8EYMPKeThVGUJfuWLt71KxUGVtTdqPbGIEv8IkAhHitp/g9UV7wjVtw+o3pwWLOSZTZFXgpOG8PtIc/JPGZqUJOrabbgpRLbqmpdSsWoxVsnrtuPZRnsh6DmnXyjXd1OV2OTemd27FPTsPDc85AWAwpA7poBBV8+ngK/o2m7ZLTEcRAG7a2O1kbesrV4YrZTzXtRxfvGFuaL3SjlIRNy6eFrpvIF58RlxBtuQisy9lGM91LUf3bVdg76evwJ0r50Wq2QrYl5ObYS3kZVYmUzTawT4KaTivp7HPVkt3YqJkWLYqGXyrdESx6OqWUtfc34N1D+033kSbbTFWyeq145qcdVCImnOQJaJWb+xGzrAkV0+tXJXbrpqNNQ/01AQYHO+vYP5nHqlKDBxHPvT2lbHmgR5rGakw4ZtUAmGdm4BuSRyornH83NHXsOOZY9Z99/VXUCzkUI6QP2VIiMjpUpZcNAn3fPhtxkTmNqR4VL8ri4XccNWZsLZIv7ibN/UYl8sbzYgSc0T0DgB/ASAP4O+FEF1NbhITg5EWwdhIWsG3yxXTPcvmW6US1SqlE4iVIWFcPsuC1StIFh8OXPOASUuHPIfgXNbdNJMcA5uoSaqsVWVQWPPLhQnTJPOjqVG96ryxVe748aETofud4pfKioJJqJs4qFRM0c0vWd3E1NerFk2tmV/9ivgU8JctSe/jOTh4NtpaRzMSPY8YMUdEeQBfAfC7AF4A8DgRbRFC/LS5LRvdjBQrUT00sg9aMd2JCVMSV1l+Svc0LhOrJlmMXkczC2o3krCHA5e5vWJ+B3Y/fwz37jqMQd8Ck8tR1dKkTpSZrK/1jHEU6rkdx0nK6yJMk045Iud80EJVHhiCAPDSiVPY/fwxrJjf4WQNl+cQtYh9FPEjjV5qmycWCxhfyKGvv7Y03a2b9w3PvTwRVi2aittXzMGSrket5zMEoGNiESdPD9ScyxCAtVv2G8fDJaI3aUaMmANwGYCnhRDPAgAR3QfgXQBYzDWJkWQlikuj+6AVfLtcsUUimvKf1eNz6LocSEBDCmpngbDAD5e5HcwDJq0er28raG++Els+uoMp1LLV1YyNQs5fogsrR6fD9eEgTrUDG1NKRauFalCI4Qhi23eIrHUqz2HdQ/sTaZ8OIVCz7N1XrqBYyGPDynlYMb8Dt27eN7wEqgo4FZfvxCO+T66OvnIFa6+enZkqNSNJzHUAOKz8/wKARcE3EdFHAHwEAKZNc3PoZOIxkqxEcWl0H9ST7iRrVlRbwto0/MNcb5RZ8pMLEncMTZ+zPRy4zm3T8nXb2DHY++krjG2ype9Igyj5ynQMCdSITNflZdeHg+C8t9mzwvzr5LXkct737jqMiYYSZKViAd23VY9jUsvSJmz1cHc/f6wqhY0qSFVBZ/LJVQl7wMuSn+pIEnNOCCHuAnAXACxcuHCkVDXJJCPJShSXRvdB3Iz9WbSihn1RBv3DZLRh3C9VnfP9yTMDVQ7xWfSTk8QdQ9vnbA8HrnM77jWQlD+Sq8ANs6KF+WEFRWZwPpXaClXWJCC9+eQSKPGWaROxYn5HaE46wOtzk4bWbU8qUCMqvX1l3LvrsPa1e3cdrhJzp0IEbCHnBTmse2i/VvTJKOes+HiPJDHXC2Cq8v/5/jamSXBS3PA+SNoaFvdJMatWVNcvyqTEqE4gZuGp24W4Y2j7nO3hwLSMGLy+434PJOGPFGVe2ASISzkv3WeD8ynovyXrzsY9HxODQoT61+145hhu3bzP2b3AZMXSbW+GkAPsYyi3y2s6LNp2UAijkMvnCLddNbv+BifISBJzjwO4mIhmwBNx7wbwB81t0ugmrpVoJGHrg7SsYXGeFFvdilqPGLUJtqw8dbsQdwxtn9M9HCydNTk0jYVK3O+BJL4/oswLmwBRl0Hjikxd3dl7dh7C3TsPOfvMuS4Ft7cVrLVmJffuOoxVi6aGvs+Gbtm7WbVhw0Tk5r292vQzOoaEWcBmMUFvFtsUCyHEAICPAdgG4GcANgkh0vPCZELhpLj2PshSVYGkKm8kXb/UdX9xhUww+bAU1Fmru+pC3DEM+5xajWDNspl4cE/v8I1a4GxVAtP1vWJ+B65d0DF803e1SOmunWsXeNeN6/yKMi9ca7/GTc6su96lpHCdd64PV0LYK2NIBoUw1qR1RSegdH3UCML8Kdc9tN9JyIXRrCoPNkaSZQ5CiIcBPNzsdjBnaSXLRlRcl+BMfZAla1gSVpCkLY1R9hd3KS+ry8txMFlibLVLgWhjbxIkNid+nUXqwT29WHjBJCdBp+Y/izq/oswL134IplpxFadh17Vt3snvGlcZ0leuOKUGyRNFSiFi2keQsETEaWFbXk4rrUtWGDGWOYZpJElYdJpRh9Zk6UrCipq0pTHK/uJaS7IkqOslTu1SINrYx+mvKDV2bda2OPMryrxw7QeTOA279l2ua10/qt81rrhG/K5aNDX8TSGovmjqOALe8vTBruXYsHLesIUzzdoIcrm6EWXtVL/nJFcj4jKiLHMMUy+u1rYkLDqN9ikMs2zUa0VNWhhF2V/cwI+RFKRTT/+7jn2c/nKpsetibYtyfup1XGorYNyY3HCyaXVe6K53m4XRFPRRrgzi5k09WL2x2zj31iybGeqvpevHOClTwnzH1NxrW5940RitKQRCLXd5ohpfNFm6DKgeR4KXEkQIL/l3ktY6U9oieTyXqN2ox8pSFgAWc8yIJWokYlo3FhONzlGU9pJilBu9y9hEFQ5xxOhICtIx5QGbWNQXkI9DnP6yjWOUOek6H4LX8fH+6oSypvfZrneXKFIpoKw3dIt6MfVjnIehjlIRL504ZczT98wdVw7/r6tJW8ifjdZcc39PVTqVIDLqMyhSK4NiOHlwcDxcll1dl2YJqKrhu37bgWHXAgGvVmwc0VjIEV43fgz6+itVAlT9vtJVkWiWmwaLOaalcBVocZ6Y0rixhNFIn8K0lxRdb/Sb9/ZW3SBkQXugemzSElrBOXTtgg5sf/JoS6QfsRElD1hc4jyA2MbRZC3RzUnX+WC6jm/yb/SyvVGu96jWMVPyZJMoskWzuqYOkcg++cr2p/DUyydrXr9wclvV/y5jaqtmYfNFO95fsQZ+1EtbIYfPX3NpzXe96jsa51h5Iqy8rLZqhEQurZrOuxluGizmmJYhikCLY4WKInZa0aKT9pKiLumu+rQsbxBrt+yvualVhgTWbtlfNTZpWC51c+jBPb0jIsq6z5BGwbQ9LlFy/4XVznTNVSeP6xJ4YLuRqt8ZUa73ODdn1+TJYeXh1iybabSO5Ymw+MJ2HHylXHPNmUTMM0dPRlpeluMdfAgDzibWvcmyhJmmsCkPDNVduUOHLUjHxUrbDDcNDoBg6qZRDqBRHKDjWKGiBCS0YtqVRjgGyzQWG1bOw+mBIRz3lzjUABGTD069UXUuRHWiz4pzswvNCKgxEQwQ6itXcKoyhA0r52FH5+XD10nYnFT7f/5nHsHGxw4bAw/ke8MsMXK8o/SXrQ9NwQYCqJozdY2Pwbo6KAQeO3gca5bNrLnmTAwJxA/eCrbD/79kWMovFQux55+LRU2I+MvQB7uW404lMCOItOZO79yKi255GLdu9h4CwsQj12ZlWpKkHEBdlk+jCLQ4Vqio1rZWS7sS19IVpwpCEpGtaTgXR3Wiz4pzc7BduvHIkrXY1TJum5M637cg6pyKUoD+SF8ZG1bOc+4vU9/ecc0c67HVORM3dcz6bQesQRPSN61t7Bjn89eNTVgAh64dlUEv39raq2drrXZrr55dUys1SfJEeNPE8bGWoYGz3+EzOrdaxaOs7xp2Hq7Jn9OAxRxTF0k41bveNNPIGaXS6ICEZhBVgMYVNDbR1G4ocC1rHUrSCNiIMoeymIPOZTyyMH9N49/bV8ZFtzw8HEkJmOek6/LZkb5y5KW2KaVipP6qx68s7CEmLHWMi+XpeH+l7uX0sACOqJVC1KX0tBhfyEXOYydr0qpE9UvMIizmmLpIwqne9aYZRaDFvbG1mrUtbcLGxmQlsokmXYoGNXpOkkbARpQ5lMUcdFkUmDpsN0dp5QBgdDAH3Pt5SqlofW8hT1VzLZ8jnDw9gBmdWyMJXtt3Q5iFx9a+sPN0FRquYsb0MKWim1Mlw+dKIQXnbW231VK1QQByOcLJM961ICuRuOxJ1qRV557ueyEOzbTes88cUxdJ+Om43jRb0U+t1XHJEabzvbH5Qq2Y34H1182tGsf1183VPi3rqMcHLMocypIPmsR0Y+wNGY9G41LO6d5dh62vl9rCU6rIOWUak/a2Qs0dfnBIoK9c68sZBZMvpW3OhM0n0z6TLI2VzxGWX3qe0/6C1/4pg9AxbR8+psGnME+EoYhCrpAj3LlyHqaUihgMBITISiRhNXKB2rm3Yn51ybl6aFZJRrbMMXWRhJ9O2BOfSpRIuiz6O7UacXOEyci4egrYp+UD5jqHsuSDJjFZMvJEmbLaqZZxm4XOhullebsNzindWAkBa440IFm3EJPVec2ymUbfsaWzJjsvn9e7FDg45FlF25VEyjnDnAqKz3JlSLtP0/bhYxoGUkYku1jmCNXjbYqe7e0r406NL2RYmzbv7cXGxw9HshJ2+BbhqJbYtGAxx9RFEn46pusnhvV9mCzd2FqZenKE1btk3WwfMNdUGI3EdmPM2rKwHP+LbnnYKEBtnLBENz/XtbzmWEDtXHHN+p+UW8iaZTNr1/r8/00F7b/X8yK2P3nU+n2lXkuqa0Pcr0g1ce8548fg5JmBKgEa56HF5HJRLOSMgs9FPOnq/toeauKIX13SYxuyf6Kk1kkbFnNM3dR70zZ9adu+zMPI2o1NJU50aLOOHebYnJUvsjSop0B8WtiKiAP6Zdhmj8eqRVO1FqmwuqBJVABxvaEn5RaiSwxcGfIiPm0peUzfdWHfV3F9zoCzmrOvXEEhR2hvK9TkAVSxBS7ZLIunB+yWOxsmUWl7qAHOzoXpnVudjhPmQ6gSjFjNivWefeaYppOGb1IW/Z2A2vxbjfRrintsmTvuua7lkXKENau9SZFEepWksfV5owqMR+X2FXNw4+Jpw5a4PBFuXDzNGvwAJDO/XPzNou7T9t1i82mMs89grrrgNRFXyAWpDAm0jR1Tc42r3HbVbORz1dbUfM4LXLJdKyGr3EZs/qwmv7jgdtf3uVAs5HFnIE9ilvy42TLHNJ00fJOy6O8ENHf5N+ljp70M2uyl8ixZd10LxwPm8WimRfj2FXNCxVuQJOaXbh9LZ02uq3yb7bvl5k09xuW/1xfHGC1A/WcGUMiR1r9PtXKZUrBIC12UFB1BXOZ1DsBg4H/bZ4/0lWNbD8OqYti+3+Vc16Ut0d0HSoa6xib/TJWsZEBgMcc0nTREQbP9rUw0UyCkcew0v8iaLabSLn/mimvheMA8Ho0ICGq0WAwezyTSkp6jtu8Wk2P+oBDagvaS4/0VFPJkFBXyIcY094eEwMGu5cY+ccnFNtFQxUFiW0K2XSumZMk2wvwpbWMQnOtq2hJTUl9T0uP119dG2WcVFnNMJkhDFGTliUmlmQIhK+LElWa3NyvW3SQslGlbOZMUiyarirpPADXHUwVD2tHrpu8Wm09jmGN+ZVBgwrgxOFHWl+OSosV2Tdi+89R+1RGWlcP2cLVh5bwaMZQj4OTpAdyz8xCKhRxODww5L7m6WPJ0QSGrN3Zro3OlkAta+4L1g4lg9RvMMizmGKaBNFMgZEWcuNLs9mbFupuEhTJtK2dSYlFnVQnu07SUGUT1b4wzhq6WP5WwORvmmN/bVzYKQnnMKNeEzlq6emO3Viwe769geudW5ImqKnSox7c+XAXE4JA4W2+5XBlCIUf4g0VT8eCe3tDkvFF82oJzxjQ3gnM9+Lm+stni3QqwmGOYBtJMgZAVceJKFtqbtHU3zlJkEhbKtK2cSYlFl7JcUfyvpIXO1WJoswq6WP5c56wttcaaZTO1S37qflzmkMlaOtGwlCsxVeiwCcmw+rGAtyT7vZ4Xccc1c6qsYfWmRXEt5Rac63Gr22QVFnMM02CaufybxaVnG63WXhtxlyKTsFCmbeVMSiwm7Q+ZJ3K2GIZZBYOY9uMyZ8NSawStXDX/O2ASK+MLuZoSZzru3XW4SszZhKRrPr++cqWmf+oVTS5zRjfXXarbtFLSeRZzDMMwDSDuUmRaUZ1JWhrqEYvqzdxUjSAOxULeaLHR3chdLTxh+3HB5luns3JVBsXwknFQZKy5vwfrHtpf4+tlatvxfi+vXBiDQmBJ16NOlVvqKVRf7wOb6diyXJhprsetbsNijmEYZhRTz1JkEhbKNK2cccWiq79TGB0Gn7Yoia3jCLMwy6PJ6hS3sopOZFSGxHDKE9WCZBM5YSXOJPVYj3W0O9TbjYqpL8PyvdVT3SaLsJhjGCYxWs3PpJE0Ozo3DVzH2/S+sLxpYbjctF0thlGtS2GWR9d6q1Eqq7iICbW0mO7co1of41iPS341CXUEZYLhKLjMrxXz45Xds32uFavbcAUIhmESodkVG7JOVis0xMV1vG3vs+VNu3PlvJr+kmWnXLPtr5jvnqFfNz5yMbKjVMSNi6c57Wfz3l4s6XoUN23stlYQWTE/emWV8QW3W/aRvrLx3ONUP3C1Hsvzue2q2RgTWMqNKjaizC9d2b2w7x3b55bOmqz9jGl7FmDLHMMwidCKfiZJ4WpBAFonmjgM1/G2vc9mrUyqv1yXl5M4XtAapyNMGNna8clN3U7tkKLPdO4uS6IqUS1StgTDSedGNL3v5k09WL2x2ziOccr1bX/yqFPbmwGLOYZhEqHZFRuaRZTIt5EUnes63mHJZl3ysjWKeo/nEkThIoxM7XBNumsrbq9bEn3t1IDRjy5OIIupmWnkRjS9T1rcTNdjnO+rLH+X8TIrwzCJYCtAPpKJ84Q/EnAdb9v7oiyDtgJhN/t6l9XDylxJwkSfuiS699NXYP31c4fHoFQsRFrKBmqXRE1EzY3ost1ln7rr0bZ/U2mzsJJnzYQtcwzDJEKzKzY0i6Qskq0WPOI63q5VEeolC/1nC6Iw1QWNwqpFU53qnLqKPkkjLJJp5UZ0jaQNXo+mmrFLZ03G1ide1O4jYrc2FBZzDMMkwkjzCXMliSjVVkxS6jrejZgXcfsvTskuG6bqDUkVbJdJfGUEpolVi6bWfawo2B5cCIjVl3HnlylXYfB6NPm/bX/yKPr69RUyTNuzAImEEjS2IgsXLhS7d+9udjMYhmlhdE7vLikzVJZ0PWpMIhssDs7UEqf/XIIVoo7j5r29WPNAT1XS30KesP66ZMScjls376tKr6Grq5o2Yf3fSKup6/U4o3OrdklYis+sXo9EtEcIsTC4nX3mGIZh6iAJv6/RGjySFHH6z2VpMKrvY1j1hjS4fcUcPHPHlTjYtRzP3HFlw4UcYE+n0uiURa7Xo81nrhXTCPEyK8MwTJ2kVZJopAePJEWc/nMVyr195ZqyVlH3OdJFuW1JdEnXow1PWeRyPdp88lrRZYTFHMMwTJ3Uu4w0WoNHdMTpyzj9F6Xig6sP3mgW5SYBlVWBGybYWi2NEIs5hmGYOkgieKEVLQFpELcv4/SfaxSkxMWa1AxRnoUoXhtZFriugi3rfQxwAAQHQDAMUxccvJAcje5LUzSryWJHAJ7rWh5pn1lw9m8mzWhjkmOQtT42BUCwZY5hGKYOsrqM1Io0ui9NlhmTqKynekMaZLmEniqoSm0FjBuTw4lypeECt940P1nuY5WmRbMS0Voi6iWibv/nSuW1W4joaSI6QETLlO3v8Lc9TUSdyvYZRLTL376RiMY2+nwYhhmdjNbKF2mQlb5slWjGrD5IBCNYj/dXcHpgCBtWzsOOzstTFUFRKrJs3tuLJV2PYkbnVizpelQbYZvVPg7S7NQkG4QQ8/yfhwGAiC4B8G4AswG8A8BfE1GeiPIAvgLgnQAuAbDKfy8AfMHf15sBHAfwoUafCMMwo5NWufG3Alnpy1YpM5YV8RukmSXuXMWXa8qUrPZxkGaLOR3vAnCfEOK0EOI5AE8DuMz/eVoI8awQ4gyA+wC8i4gIwOUAHvA//00AKxrfbIZhRiOtcuNvBbLUl2r90rStSXHJivgN0kxrlqv4chWcWe3jIM32mfsYEb0PwG4ANwshjgPoALBTec8L/jYAOBzYvgjAuQD6hBADmvfXQEQfAfARAJg2bVoS58AwzCin1dIYZBnuS3eyGgXdzAhW14hiV8GZ1T4OkqqYI6J/AfAmzUt/CuCrAD4LQPi/vwjgg2m2BwCEEHcBuAvwolnTPh7DMAxTTSukemgVsih+m5k30VV8RRGcWezjIKmKOSHE77i8j4j+DsD3/H97AahVgs/3t8Gw/RUAJSIa41vn1PczDMMwGSLpaEMmezTbmuUivpbOmoy7dx7Sbm9FmrbMSkTnCSFe9P/9fQA/8f/eAuDbRPQlAFMAXAzgMXgpfi4mohnwxNq7AfyBEEIQ0XYA18Hzo3s/gO827kwYhmEYV1ol1QNTH1m3Zm1/8mik7VmnmT5zf05E8+Atsx4E8EcAIITYT0SbAPwUwACAjwohBgGAiD4GYBuAPICvCyH2+/v6FID7iOh2AHsBfK2B58EwDMM40iqpHpiRzUibh00Tc0KI91pe+xyAz2m2PwzgYc32Z+FFuzIMwzAasuKnluXyTkx2SXr+jrR5mMXUJAzDMEyCuObUagStkuqByQ5pzN+RNg9ZzDEMw4xwmpnENUiWcskxrUEa83ekzcNm55ljGIZhUiZr/kFZd45nskVa83ckzUMWcwzDMCOctPyDsuKHx4xsRpp/WxrwMivDMMwIJw3/oCz54TEjm5Hm35YGLOYYhmFGOGn4B2XJD48Z2Yw0/7Y04GVWhmGYUUDS/kFZ88PjJd+RzUjyb0sDtswxDMMwkTH5KzXDj4mXfJnRDos5hmEYJjJZ8mPiJV9mtMPLrAzDMExkml1MXSVrS74M02hYzDEMwzCxyIofE6euYEY7vMzKMAzDtDRZWvJlmGbAljmGYRimpcnSki/DNAMWcwzDMEzLk5UlX4ZpBrzMyjAMwzAM08KwmGMYhmEYhmlhWMwxDMMwDMO0MCzmGIZhGIZhWhgWcwzDMAzDMC0MizmGYRiGYZgWhsUcwzAMwzBMC8NijmEYhmEYpoVhMccwDMMwDNPCsJhjGIZhGIZpYVjMMQzDMAzDtDAs5hiGYRiGYVoYEkI0uw1Ng4iOAni+2e1gqngDgP9udiMYLTw22YbHJ7vw2GSbVhqfC4QQk4MbR7WYY7IHEe0WQixsdjuYWnhssg2PT3bhsck2I2F8eJmVYRiGYRimhWExxzAMwzAM08KwmGOyxl3NbgBjhMcm2/D4ZBcem2zT8uPDPnMMwzAMwzAtDFvmGIZhGIZhWhgWcwzDMAzDMC0MizmmoRDRJ4joJ0S0n4hu8rfNI6KdRNRNRLuJ6DJ/OxHRl4noaSJ6goje0tTGjwIM4zOXiH5ERPuI6CEier3y/lv88TlARMua1vARChF9nYheJqKfKNsmEdH3iegp/3e7v914vRDR+/33P0VE72/GuYw0Io7NLP8aOk1EfxzYzzv86+dpIups9HmMRCKOzXv862UfEf0nEc1VPtM6YyOE4B/+acgPgF8F8BMAbQDGAPgXAG8G8AiAd/rvuRLAD5S//wkAAVgMYFezz2Ek/1jG53EAv+W/54MAPuv/fQmAHgDjAMwA8AyAfLPPYyT9APhNAG8B8BNl258D6PT/7gTwBf9v7fUCYBKAZ/3f7f7f7c0+t1b/iTg2vwTgrQA+B+CPlffn/evmQgBj/evpkmafW6v/RBybX5PXA4B3KtdNS40NW+aYRvIr8C6UfiHEAIB/A3ANAAFAWnsmAjji//0uAN8SHjsBlIjovEY3ehRhGp9fBvBD/z3fB3Ct//e7ANwnhDgthHgOwNMALmtwm0c0QogfAjgW2PwuAN/0//4mgBXKdt31sgzA94UQx4QQx+GN4TtSb/wIJ8rYCCFeFkI8DqASeP9lAJ4WQjwrhDgD4D5/H0wdRByb//SvCwDYCeB8/++WGhsWc0wj+QmA3yCic4moDZ4lYSqAmwCsJ6LDAP4vgFv893cAOKx8/gV/G5MOpvHZj7NfYtf72wAen2bxRiHEi/7fLwF4o/+3aTx4nBqHaWxM8Ng0Dpex+RA86zbQYmPDYo5pGEKInwH4Arxl1X8G0A1gEMD/BLBaCDEVwGoAX2tWG0czlvH5IID/RUR7AJwD4Eyz2shUI7z1IM4vlUF4bLKLbmyIaCk8MfeppjSqTljMMQ1FCPE1IcQCIcRvAjgO4L8AvB/Ad/y33I+zS3W9OGsFAjzzd2+j2joa0Y2PEOJJIcQVQogFAO6F50cC8Pg0i59LdwP/98v+dtN48Dg1DtPYmOCxaRzGsSGiSwH8PYB3CSFe8Te31NiwmGMaChH9kv97Gjx/rG/D85H7Lf8tlwN4yv97C4D3+VF6iwGcUMzkTAroxkfZlgNwK4C/8d++BcC7iWgcEc0AcDGAxxrf6lHHFngPQPB/f1fZrrtetgG4goja/Qi+K/xtTPKYxsbE4wAuJqIZRDQWwLv9fTDJox0b/7vuOwDeK4T4L+X9rTU2zY7A4J/R9QPg3wH8FF5k0G/7234dwB5/2y4AC/ztBOAr8CxB+wAsbHb7R/qPYXw+Ac+C+l8AuuBXjvFf+1N/fA7Aj0jmn0TH414AL8JznH8B3jLQuQD+Fd5Dz78AmOS/13i9wFsqf9r/+UCzz2sk/EQcmzf57/kFgD7/79f7r13pX1vPAPjTZp/XSPiJODZ/D28Votv/2a3sp2XGhst5MQzDMAzDtDC8zMowDMMwDNPCsJhjGIZhGIZpYVjMMQzDMAzDtDAs5hiGYRiGYVoYFnMMwzAMwzAtDIs5hmEYhmGYFobFHMMwmYaIthPRssC2m4joq4b3/4CIFibchoeJqJTkPhmGYZKCxRzDMFnnXnjZ11Xe7W9vCEKIK4UQfWnsm4jGpLFfw7HyjToWwzCNg8UcwzBZ5wEAy/2SOiCi6QCmAFhFRLuJaD8RrdN9kIiuIKIfEdGPieh+Inqdv/0gEa3zt+8joln+9tcR0T/4254gomuV97/B/3szEe3xj/sRW8OJ6DUi2uC/91+JaLK//QdEdCcR7QbwCSJaQET/5u93m1JD8uNE9FO/Lff5236LiLr9n71EdA4RvZ2Ivqcc96+I6A+Vtn+BiH4M4HpTnzAM07qwmGMYJtMIIY7Bq/n6Tn/TuwFsgldeZyGASwH8ll8sexhffN0K4HeEEG8BsBvAJ5W3/Le//asA/tjf9mfwaprOEUJcCuBRTZM+KIRYAGAhgI8T0bmW5k+AVx5oNoB/A3Cb8tpYv/1fBvCXAK7z9/t1AJ/z39MJYL7flv/hb/tjAB8VQswD8BsAypbjS17xz/VfYO8ThmFakIaZ9xmGYepALrV+1//9IQA3+JaxMQDOA3AJgCeUzyz2t+0gIgAYC+BHyuvf8X/vAXCN//fvQFnSFUIc17Tl40T0+/7fUwFcDOAVQ7uHAGz0/75bOSaU7TMB/CqA7/vtzMOrKwn/fO4hos0ANvvbdgD4EhHdA+A7QogX/M/ZkMcK6xOGYVoQFnMMw7QC3wWwgYjeAqANwDF4Fqq3CiGOE9E3AIwPfIYAfF8Iscqwz9P+70E4fhcS0dvhCb63CSH6iegHmuPaUIthn1TauV8I8TbN+5cD+E0AVwH4UyKaI4ToIqKt8IqA7/CDQwZQvdISbJN6LFufMAzTgvAyK8MwmUcI8RqA7fCWIO8F8Hp4AuUEEb0RZ5dgVXYCWEJEbwYAIppARL8ccqjvA/io/IeI2gOvTwRw3Bdys+BZumzkAFzn//0HAP5D854DACYT0dv8YxaIaDYR5QBMFUJsB/Ap/9ivI6KLhBD7hBBfAPA4gFkAngdwCRGN86Nuf9vQnjh9wjBMxmExxzBMq3AvgLkA7hVC9ADYC+BJAN+Gt/RYhRDiKIA/BHAvET0BbzlxVsgxbgfQTkQ/IaIeAEsDr/8zgDFE9DMAXfDEkY2TAC4jop8AuBzAZzTtPANP8H3BP2Y3gF+Dt9x6NxHt88/1y35E7U1++54AUAHwT0KIw/D8CH/i/96ra0zMPmEYJuOQECL8XQzDMExkiOg1IQRHizIMkypsmWMYhmEYhmlhOACCYRimTohoF4Bxgc3vZascwzCNgJdZGYZhGIZhWhheZmUYhmEYhmlhWMwxDMMwDMO0MCzmGIZhGIZhWhgWcwzDMAzDMC3M/w9frnnb/TJU/QAAAABJRU5ErkJggg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1428746" y="5895816"/>
            <a:ext cx="93345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different features are not correlated except for Theatre max and max standing which have a little relationship with each other</a:t>
            </a:r>
            <a:endParaRPr sz="1800" dirty="0"/>
          </a:p>
        </p:txBody>
      </p:sp>
      <p:sp>
        <p:nvSpPr>
          <p:cNvPr id="240" name="Google Shape;240;p27"/>
          <p:cNvSpPr txBox="1"/>
          <p:nvPr/>
        </p:nvSpPr>
        <p:spPr>
          <a:xfrm>
            <a:off x="-2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 (CORRELATION)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7ED1C-FB54-9EEB-B676-FCBF9408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61" y="1366627"/>
            <a:ext cx="9767070" cy="46471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430848" y="2003597"/>
            <a:ext cx="5340688" cy="399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200000"/>
              </a:lnSpc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Outliers were dealt with</a:t>
            </a:r>
          </a:p>
          <a:p>
            <a:pPr marL="342900" indent="-342900">
              <a:lnSpc>
                <a:spcPct val="200000"/>
              </a:lnSpc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Using feature importance (RandomForest) will removed features which are not good for our models</a:t>
            </a:r>
          </a:p>
          <a:p>
            <a:pPr marL="342900" indent="-342900">
              <a:lnSpc>
                <a:spcPct val="200000"/>
              </a:lnSpc>
              <a:buSzPts val="2200"/>
              <a:buFont typeface="Arial" panose="020B0604020202020204" pitchFamily="34" charset="0"/>
              <a:buChar char="•"/>
            </a:pPr>
            <a:endParaRPr sz="2400" dirty="0">
              <a:solidFill>
                <a:srgbClr val="002060"/>
              </a:solidFill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0" y="0"/>
            <a:ext cx="12192000" cy="122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ENGINEERING</a:t>
            </a:r>
            <a:endParaRPr sz="2800" b="1" i="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37616-EA26-D546-A333-D9B772BD9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65" t="43011" r="47339" b="28889"/>
          <a:stretch/>
        </p:blipFill>
        <p:spPr>
          <a:xfrm>
            <a:off x="5771536" y="2003597"/>
            <a:ext cx="6420464" cy="3997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9B1B4-BCF2-0EA8-1CB7-B99B76E76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471" y="2233906"/>
            <a:ext cx="4748981" cy="3458574"/>
          </a:xfrm>
        </p:spPr>
        <p:txBody>
          <a:bodyPr>
            <a:normAutofit/>
          </a:bodyPr>
          <a:lstStyle/>
          <a:p>
            <a:pPr marL="5715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Elimination of some features using Pearsonr method.</a:t>
            </a:r>
          </a:p>
          <a:p>
            <a:pPr marL="5715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New feature engineered to give more information.</a:t>
            </a:r>
          </a:p>
          <a:p>
            <a:pPr marL="5715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NG" sz="2400" dirty="0">
              <a:solidFill>
                <a:srgbClr val="002060"/>
              </a:solidFill>
            </a:endParaRPr>
          </a:p>
        </p:txBody>
      </p:sp>
      <p:sp>
        <p:nvSpPr>
          <p:cNvPr id="7" name="Google Shape;256;p29">
            <a:extLst>
              <a:ext uri="{FF2B5EF4-FFF2-40B4-BE49-F238E27FC236}">
                <a16:creationId xmlns:a16="http://schemas.microsoft.com/office/drawing/2014/main" id="{50914C23-C33A-8F9A-20C6-79806EC0B6EF}"/>
              </a:ext>
            </a:extLst>
          </p:cNvPr>
          <p:cNvSpPr txBox="1"/>
          <p:nvPr/>
        </p:nvSpPr>
        <p:spPr>
          <a:xfrm>
            <a:off x="0" y="0"/>
            <a:ext cx="12192000" cy="122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ENGINEERING CONT.</a:t>
            </a:r>
            <a:endParaRPr sz="2800" b="1" i="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02A91-81E4-9110-515A-0771AA079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2" y="1579263"/>
            <a:ext cx="6980903" cy="49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8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/>
        </p:nvSpPr>
        <p:spPr>
          <a:xfrm>
            <a:off x="3" y="-38731"/>
            <a:ext cx="12192000" cy="122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lt1"/>
                </a:solidFill>
              </a:rPr>
              <a:t>Data shared: Training Validation/Test</a:t>
            </a:r>
            <a:endParaRPr sz="3200" b="1" dirty="0">
              <a:solidFill>
                <a:schemeClr val="lt1"/>
              </a:solidFill>
            </a:endParaRPr>
          </a:p>
        </p:txBody>
      </p:sp>
      <p:graphicFrame>
        <p:nvGraphicFramePr>
          <p:cNvPr id="262" name="Google Shape;262;p30"/>
          <p:cNvGraphicFramePr/>
          <p:nvPr>
            <p:extLst>
              <p:ext uri="{D42A27DB-BD31-4B8C-83A1-F6EECF244321}">
                <p14:modId xmlns:p14="http://schemas.microsoft.com/office/powerpoint/2010/main" val="2597960554"/>
              </p:ext>
            </p:extLst>
          </p:nvPr>
        </p:nvGraphicFramePr>
        <p:xfrm>
          <a:off x="792838" y="1534026"/>
          <a:ext cx="10919125" cy="4647523"/>
        </p:xfrm>
        <a:graphic>
          <a:graphicData uri="http://schemas.openxmlformats.org/drawingml/2006/table">
            <a:tbl>
              <a:tblPr>
                <a:noFill/>
                <a:tableStyleId>{CCE5F73F-84F4-4E68-9C4D-8DE2F7DAE022}</a:tableStyleId>
              </a:tblPr>
              <a:tblGrid>
                <a:gridCol w="51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5850">
                <a:tc>
                  <a:txBody>
                    <a:bodyPr/>
                    <a:lstStyle/>
                    <a:p>
                      <a:pPr marL="192024" lvl="0" indent="-192024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</a:t>
                      </a:r>
                      <a:endParaRPr sz="2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92024" lvl="0" indent="-19202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Classification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850">
                <a:tc>
                  <a:txBody>
                    <a:bodyPr/>
                    <a:lstStyle/>
                    <a:p>
                      <a:pPr marL="192024" lvl="0" indent="-192024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set:</a:t>
                      </a:r>
                      <a:endParaRPr sz="2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92024" lvl="0" indent="-19202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sz="2400" dirty="0"/>
                        <a:t>1023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rows, 5 predictors, 1 target response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550">
                <a:tc>
                  <a:txBody>
                    <a:bodyPr/>
                    <a:lstStyle/>
                    <a:p>
                      <a:pPr marL="192024" lvl="0" indent="-192024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Validation/Test</a:t>
                      </a:r>
                      <a:endParaRPr sz="24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92024" lvl="0" indent="-19202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sz="2400" dirty="0"/>
                        <a:t>256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rows, 5 predictors, 1 target response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400">
                <a:tc>
                  <a:txBody>
                    <a:bodyPr/>
                    <a:lstStyle/>
                    <a:p>
                      <a:pPr marL="192024" lvl="0" indent="-192024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Predictors:</a:t>
                      </a:r>
                      <a:endParaRPr sz="24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92024" lvl="0" indent="-19202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Promoted / ticketed events, super-venue, max standing, total capacity, U-Shaped max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850">
                <a:tc>
                  <a:txBody>
                    <a:bodyPr/>
                    <a:lstStyle/>
                    <a:p>
                      <a:pPr marL="192024" lvl="0" indent="-192024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Response:</a:t>
                      </a:r>
                      <a:endParaRPr sz="2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92024" lvl="0" indent="-19202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Wheelchair accessible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80775" y="1942500"/>
            <a:ext cx="8010900" cy="34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/>
        </p:nvSpPr>
        <p:spPr>
          <a:xfrm>
            <a:off x="0" y="0"/>
            <a:ext cx="12192000" cy="122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MODELING: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XGBOOST</a:t>
            </a:r>
            <a:endParaRPr sz="2800" b="1" i="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2"/>
          <p:cNvGrpSpPr/>
          <p:nvPr/>
        </p:nvGrpSpPr>
        <p:grpSpPr>
          <a:xfrm>
            <a:off x="313675" y="1834300"/>
            <a:ext cx="3352869" cy="3800700"/>
            <a:chOff x="-517011" y="369394"/>
            <a:chExt cx="5167800" cy="3800700"/>
          </a:xfrm>
        </p:grpSpPr>
        <p:sp>
          <p:nvSpPr>
            <p:cNvPr id="279" name="Google Shape;279;p32"/>
            <p:cNvSpPr/>
            <p:nvPr/>
          </p:nvSpPr>
          <p:spPr>
            <a:xfrm>
              <a:off x="-517011" y="369394"/>
              <a:ext cx="5167800" cy="3800700"/>
            </a:xfrm>
            <a:prstGeom prst="rect">
              <a:avLst/>
            </a:prstGeom>
            <a:solidFill>
              <a:srgbClr val="2E5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 txBox="1"/>
            <p:nvPr/>
          </p:nvSpPr>
          <p:spPr>
            <a:xfrm>
              <a:off x="-517011" y="1083169"/>
              <a:ext cx="5167800" cy="22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 Rounded"/>
                <a:buNone/>
              </a:pPr>
              <a:r>
                <a:rPr 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XGBoost: Stands for Extreme Gradient Boosting, is a scalable, distributed gradient-boosted decision tree (GBDT) machine learning library</a:t>
              </a:r>
              <a:endParaRPr sz="20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0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fr-FR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CONFUSION MATRIX FOR MODEL PERFORMANCE</a:t>
            </a:r>
            <a:endParaRPr lang="fr-FR" sz="4000" b="0" i="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43301-DB1F-80EE-3C66-49FF9518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10" y="1530633"/>
            <a:ext cx="6022399" cy="4963183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5DC477A7-B136-9A8F-53EE-3DEBB8A2E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594" y="2490850"/>
            <a:ext cx="492090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NG" altLang="en-NG" sz="24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129 true negative predictions</a:t>
            </a:r>
            <a:endParaRPr lang="en-US" altLang="en-NG" sz="2400" b="1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NG" altLang="en-NG" sz="24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63 false negative predictions</a:t>
            </a:r>
            <a:endParaRPr lang="en-US" altLang="en-NG" sz="2400" b="1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NG" altLang="en-NG" sz="24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 false positive prediction</a:t>
            </a:r>
            <a:endParaRPr lang="en-US" altLang="en-NG" sz="2400" b="1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NG" altLang="en-NG" sz="24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39 true positive predictions</a:t>
            </a:r>
            <a:endParaRPr lang="en-NG" altLang="en-NG" sz="24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8;p34">
            <a:extLst>
              <a:ext uri="{FF2B5EF4-FFF2-40B4-BE49-F238E27FC236}">
                <a16:creationId xmlns:a16="http://schemas.microsoft.com/office/drawing/2014/main" id="{CEFA4C57-E0A7-79FB-29A5-27BA3DCAB790}"/>
              </a:ext>
            </a:extLst>
          </p:cNvPr>
          <p:cNvSpPr txBox="1"/>
          <p:nvPr/>
        </p:nvSpPr>
        <p:spPr>
          <a:xfrm>
            <a:off x="0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fr-FR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PERFORMANCE CONT</a:t>
            </a:r>
            <a:endParaRPr lang="fr-FR" sz="4000" b="0" i="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92697-7FB6-C09E-31B7-D90A5E46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1274446"/>
            <a:ext cx="10559141" cy="465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5D7C4E-A277-BE6B-C099-23836E1458DB}"/>
              </a:ext>
            </a:extLst>
          </p:cNvPr>
          <p:cNvSpPr txBox="1"/>
          <p:nvPr/>
        </p:nvSpPr>
        <p:spPr>
          <a:xfrm>
            <a:off x="1517585" y="6027003"/>
            <a:ext cx="9156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Visual showing how the first 100 values of our validation dataset performs</a:t>
            </a:r>
            <a:endParaRPr lang="en-NG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38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6"/>
          <p:cNvGrpSpPr/>
          <p:nvPr/>
        </p:nvGrpSpPr>
        <p:grpSpPr>
          <a:xfrm>
            <a:off x="1436924" y="1800825"/>
            <a:ext cx="9601189" cy="4945208"/>
            <a:chOff x="0" y="0"/>
            <a:chExt cx="9591500" cy="5077595"/>
          </a:xfrm>
        </p:grpSpPr>
        <p:sp>
          <p:nvSpPr>
            <p:cNvPr id="311" name="Google Shape;311;p36"/>
            <p:cNvSpPr/>
            <p:nvPr/>
          </p:nvSpPr>
          <p:spPr>
            <a:xfrm>
              <a:off x="0" y="0"/>
              <a:ext cx="8152761" cy="1421427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 txBox="1"/>
            <p:nvPr/>
          </p:nvSpPr>
          <p:spPr>
            <a:xfrm>
              <a:off x="41632" y="41632"/>
              <a:ext cx="6618930" cy="1338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 Rounded"/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Engineer new features</a:t>
              </a:r>
              <a:endParaRPr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5240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Categorical datatypes converted into numeric data-type</a:t>
              </a:r>
              <a:endParaRPr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524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features: Total capacity</a:t>
              </a:r>
            </a:p>
            <a:p>
              <a:pPr marL="114300" marR="0" lvl="1" indent="-1524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Narrow down our dataset features</a:t>
              </a:r>
              <a:endParaRPr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666286" y="1731748"/>
              <a:ext cx="8152761" cy="1421427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 txBox="1"/>
            <p:nvPr/>
          </p:nvSpPr>
          <p:spPr>
            <a:xfrm>
              <a:off x="707910" y="1962869"/>
              <a:ext cx="8111100" cy="104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</a:pPr>
              <a:r>
                <a:rPr lang="en-US" sz="2000" b="1" i="0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Variable Selection</a:t>
              </a:r>
            </a:p>
            <a:p>
              <a:pPr marL="114300" marR="0" lvl="1" indent="-1524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Statistical relevance</a:t>
              </a:r>
            </a:p>
            <a:p>
              <a:pPr marL="114300" lvl="1" indent="-152400">
                <a:lnSpc>
                  <a:spcPct val="90000"/>
                </a:lnSpc>
                <a:spcBef>
                  <a:spcPts val="210"/>
                </a:spcBef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Feature importance of predictors on machine learning model(s)</a:t>
              </a:r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1438722" y="3316663"/>
              <a:ext cx="8152761" cy="1421427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 txBox="1"/>
            <p:nvPr/>
          </p:nvSpPr>
          <p:spPr>
            <a:xfrm>
              <a:off x="1480400" y="3358295"/>
              <a:ext cx="8111100" cy="17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 Rounded"/>
                <a:buNone/>
              </a:pPr>
              <a:r>
                <a:rPr lang="en-US" sz="2000" i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Models use for training</a:t>
              </a:r>
              <a:endParaRPr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5240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Logistic Regression Classifier</a:t>
              </a:r>
              <a:endParaRPr sz="20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524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Forest/ Trees Classifier</a:t>
              </a:r>
              <a:endParaRPr sz="20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524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XGBoosting</a:t>
              </a:r>
              <a:endParaRPr sz="20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524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Bagging Ensemble</a:t>
              </a:r>
              <a:endParaRPr sz="20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7228833" y="1077915"/>
              <a:ext cx="923927" cy="92392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6"/>
            <p:cNvSpPr txBox="1"/>
            <p:nvPr/>
          </p:nvSpPr>
          <p:spPr>
            <a:xfrm>
              <a:off x="7436717" y="1077915"/>
              <a:ext cx="508159" cy="69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25" tIns="40625" rIns="40625" bIns="40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endParaRPr sz="3200" b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7948194" y="2726771"/>
              <a:ext cx="923927" cy="92392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 txBox="1"/>
            <p:nvPr/>
          </p:nvSpPr>
          <p:spPr>
            <a:xfrm>
              <a:off x="8156078" y="2726771"/>
              <a:ext cx="508159" cy="69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25" tIns="40625" rIns="40625" bIns="40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endParaRPr sz="3200" b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</p:grpSp>
      <p:sp>
        <p:nvSpPr>
          <p:cNvPr id="321" name="Google Shape;321;p36"/>
          <p:cNvSpPr txBox="1"/>
          <p:nvPr/>
        </p:nvSpPr>
        <p:spPr>
          <a:xfrm>
            <a:off x="1983395" y="1266665"/>
            <a:ext cx="680695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What we have already employed</a:t>
            </a:r>
            <a:endParaRPr sz="2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3" y="-2798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STRATEGY RAP-UP</a:t>
            </a:r>
            <a:endParaRPr sz="4000" b="1" i="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964" y="2055272"/>
            <a:ext cx="4044409" cy="4044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7"/>
          <p:cNvGrpSpPr/>
          <p:nvPr/>
        </p:nvGrpSpPr>
        <p:grpSpPr>
          <a:xfrm>
            <a:off x="671766" y="2279625"/>
            <a:ext cx="5209193" cy="3678315"/>
            <a:chOff x="1388539" y="2325"/>
            <a:chExt cx="1597226" cy="4641993"/>
          </a:xfrm>
        </p:grpSpPr>
        <p:sp>
          <p:nvSpPr>
            <p:cNvPr id="329" name="Google Shape;329;p37"/>
            <p:cNvSpPr/>
            <p:nvPr/>
          </p:nvSpPr>
          <p:spPr>
            <a:xfrm>
              <a:off x="1585581" y="2325"/>
              <a:ext cx="1203143" cy="1118552"/>
            </a:xfrm>
            <a:prstGeom prst="rect">
              <a:avLst/>
            </a:prstGeom>
            <a:solidFill>
              <a:srgbClr val="437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 txBox="1"/>
            <p:nvPr/>
          </p:nvSpPr>
          <p:spPr>
            <a:xfrm>
              <a:off x="1585581" y="2325"/>
              <a:ext cx="1203143" cy="1118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2200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Engineering </a:t>
              </a: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more</a:t>
              </a:r>
              <a:r>
                <a:rPr lang="en-US" sz="2200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features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1727418" y="1176805"/>
              <a:ext cx="919468" cy="1118552"/>
            </a:xfrm>
            <a:prstGeom prst="rect">
              <a:avLst/>
            </a:prstGeom>
            <a:solidFill>
              <a:srgbClr val="437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 txBox="1"/>
            <p:nvPr/>
          </p:nvSpPr>
          <p:spPr>
            <a:xfrm>
              <a:off x="1727418" y="1176805"/>
              <a:ext cx="919468" cy="1118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2200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tuning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1494275" y="2351286"/>
              <a:ext cx="1385754" cy="1118552"/>
            </a:xfrm>
            <a:prstGeom prst="rect">
              <a:avLst/>
            </a:prstGeom>
            <a:solidFill>
              <a:srgbClr val="437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 txBox="1"/>
            <p:nvPr/>
          </p:nvSpPr>
          <p:spPr>
            <a:xfrm>
              <a:off x="1494275" y="2351286"/>
              <a:ext cx="1385754" cy="1118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2200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Variable transformation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1388539" y="3525766"/>
              <a:ext cx="1597226" cy="1118552"/>
            </a:xfrm>
            <a:prstGeom prst="rect">
              <a:avLst/>
            </a:prstGeom>
            <a:solidFill>
              <a:srgbClr val="437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 txBox="1"/>
            <p:nvPr/>
          </p:nvSpPr>
          <p:spPr>
            <a:xfrm>
              <a:off x="1388539" y="3525766"/>
              <a:ext cx="1597226" cy="1118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2200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Most importantly, Your Suggestions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37"/>
          <p:cNvSpPr txBox="1"/>
          <p:nvPr/>
        </p:nvSpPr>
        <p:spPr>
          <a:xfrm>
            <a:off x="3908846" y="1393900"/>
            <a:ext cx="43743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What we look forward to use</a:t>
            </a:r>
            <a:endParaRPr sz="2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3" y="-27980"/>
            <a:ext cx="12192000" cy="122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STRATEGY RAP-UP CONT</a:t>
            </a: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-US" sz="4000" b="1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sz="4000" b="1" i="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>
            <a:off x="130493" y="1848464"/>
            <a:ext cx="7764810" cy="4857135"/>
            <a:chOff x="0" y="266269"/>
            <a:chExt cx="7116416" cy="4269850"/>
          </a:xfrm>
        </p:grpSpPr>
        <p:sp>
          <p:nvSpPr>
            <p:cNvPr id="106" name="Google Shape;106;p15"/>
            <p:cNvSpPr/>
            <p:nvPr/>
          </p:nvSpPr>
          <p:spPr>
            <a:xfrm>
              <a:off x="0" y="266269"/>
              <a:ext cx="4269850" cy="426985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134925" y="266269"/>
              <a:ext cx="4981491" cy="42698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2134925" y="266269"/>
              <a:ext cx="4981491" cy="533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PROBLEM STATEMENT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73619" y="800016"/>
              <a:ext cx="3522611" cy="3522611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134925" y="800016"/>
              <a:ext cx="4981491" cy="3522611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2134925" y="799971"/>
              <a:ext cx="4981491" cy="589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SET PREPARATION AND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PLANNING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47216" y="1333717"/>
              <a:ext cx="2775417" cy="2775417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134925" y="1333717"/>
              <a:ext cx="4981491" cy="2775417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2134925" y="1333717"/>
              <a:ext cx="4981491" cy="533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ENGINEERING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120835" y="1867463"/>
              <a:ext cx="2048665" cy="1814686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134925" y="1867463"/>
              <a:ext cx="4981491" cy="1814686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2134925" y="1867463"/>
              <a:ext cx="4981491" cy="533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MODELLING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94455" y="2401209"/>
              <a:ext cx="1280940" cy="1280940"/>
            </a:xfrm>
            <a:prstGeom prst="pie">
              <a:avLst>
                <a:gd name="adj1" fmla="val 10785803"/>
                <a:gd name="adj2" fmla="val 1620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134925" y="2401210"/>
              <a:ext cx="4981491" cy="65688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2134925" y="2401209"/>
              <a:ext cx="4981491" cy="533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2134924" y="2423820"/>
              <a:ext cx="4981491" cy="533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9317" y="2780803"/>
            <a:ext cx="2510856" cy="276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3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 OF CONTENT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subTitle" idx="1"/>
          </p:nvPr>
        </p:nvSpPr>
        <p:spPr>
          <a:xfrm>
            <a:off x="441649" y="1567445"/>
            <a:ext cx="5654400" cy="4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Our solution will;</a:t>
            </a:r>
            <a:endParaRPr b="1" dirty="0"/>
          </a:p>
          <a:p>
            <a:pPr marL="3429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b="1" dirty="0"/>
              <a:t> effectively and fairly predict an event center having a wheelchair ramp.</a:t>
            </a:r>
            <a:endParaRPr b="1" dirty="0"/>
          </a:p>
          <a:p>
            <a:pPr marL="342900" lvl="0" indent="-330200" algn="just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b="1" dirty="0"/>
              <a:t>reduce time spent in reaching out to individual event center.</a:t>
            </a:r>
            <a:endParaRPr b="1" dirty="0"/>
          </a:p>
          <a:p>
            <a:pPr marL="342900" lvl="0" indent="-330200" algn="just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b="1" dirty="0"/>
              <a:t>minimize resource spent.</a:t>
            </a:r>
            <a:endParaRPr b="1" dirty="0"/>
          </a:p>
          <a:p>
            <a:pPr marL="342900" lvl="0" indent="-330200" algn="just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b="1" dirty="0"/>
              <a:t>give insight into features most useful for prediction.</a:t>
            </a:r>
            <a:endParaRPr b="1" dirty="0"/>
          </a:p>
        </p:txBody>
      </p:sp>
      <p:sp>
        <p:nvSpPr>
          <p:cNvPr id="344" name="Google Shape;344;p38"/>
          <p:cNvSpPr txBox="1"/>
          <p:nvPr/>
        </p:nvSpPr>
        <p:spPr>
          <a:xfrm>
            <a:off x="3" y="-2798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1400" b="1" i="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49" y="1346584"/>
            <a:ext cx="5359018" cy="535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 txBox="1"/>
          <p:nvPr/>
        </p:nvSpPr>
        <p:spPr>
          <a:xfrm>
            <a:off x="1207350" y="436700"/>
            <a:ext cx="977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48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3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 </a:t>
            </a:r>
            <a:endParaRPr sz="3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16"/>
          <p:cNvCxnSpPr/>
          <p:nvPr/>
        </p:nvCxnSpPr>
        <p:spPr>
          <a:xfrm>
            <a:off x="7287065" y="1744394"/>
            <a:ext cx="0" cy="43609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3" name="Google Shape;133;p16"/>
          <p:cNvPicPr preferRelativeResize="0"/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0" y="2001800"/>
            <a:ext cx="7287075" cy="48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609602" y="2001800"/>
            <a:ext cx="6535628" cy="381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company is expanding its business, into </a:t>
            </a:r>
            <a:r>
              <a:rPr lang="en-US" sz="20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installing ramps for event venues.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need to accurately predict which event center lack this amenities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avoid time and resources wastage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19D56-93BF-4A42-65F4-7A14F79FE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20" y="2001800"/>
            <a:ext cx="34099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629264" y="2989490"/>
            <a:ext cx="640735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683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20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orecasts whether an event center having </a:t>
            </a:r>
            <a:r>
              <a:rPr lang="en-US" sz="20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wheelchair accessibility.</a:t>
            </a:r>
            <a:endParaRPr sz="20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marR="0" lvl="0" indent="-3683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</a:t>
            </a:r>
            <a:r>
              <a:rPr lang="en-US" sz="20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educe time and resource spent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 sz="20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marR="0" lvl="0" indent="-3683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Identify important features</a:t>
            </a:r>
            <a:endParaRPr sz="20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2249" y="5373728"/>
            <a:ext cx="1059305" cy="105930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0" y="1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 CONT.</a:t>
            </a:r>
            <a:endParaRPr sz="3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7"/>
          <p:cNvCxnSpPr/>
          <p:nvPr/>
        </p:nvCxnSpPr>
        <p:spPr>
          <a:xfrm>
            <a:off x="7287065" y="1744394"/>
            <a:ext cx="0" cy="43609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17"/>
          <p:cNvSpPr txBox="1"/>
          <p:nvPr/>
        </p:nvSpPr>
        <p:spPr>
          <a:xfrm>
            <a:off x="735342" y="1744394"/>
            <a:ext cx="520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What our model will do: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515" y="1355415"/>
            <a:ext cx="3919143" cy="533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4627983" y="1418253"/>
            <a:ext cx="2873829" cy="72778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1"/>
                </a:solidFill>
              </a:rPr>
              <a:t>Dataset Overview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710598" y="2345100"/>
            <a:ext cx="3528600" cy="72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 Statistics</a:t>
            </a:r>
            <a:endParaRPr lang="en-US" sz="2200" dirty="0"/>
          </a:p>
        </p:txBody>
      </p:sp>
      <p:sp>
        <p:nvSpPr>
          <p:cNvPr id="159" name="Google Shape;159;p19"/>
          <p:cNvSpPr/>
          <p:nvPr/>
        </p:nvSpPr>
        <p:spPr>
          <a:xfrm>
            <a:off x="710601" y="4223650"/>
            <a:ext cx="3373200" cy="72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of categorical Variables</a:t>
            </a:r>
            <a:endParaRPr sz="2200"/>
          </a:p>
        </p:txBody>
      </p:sp>
      <p:sp>
        <p:nvSpPr>
          <p:cNvPr id="160" name="Google Shape;160;p19"/>
          <p:cNvSpPr/>
          <p:nvPr/>
        </p:nvSpPr>
        <p:spPr>
          <a:xfrm>
            <a:off x="4408738" y="5670875"/>
            <a:ext cx="3312300" cy="72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of Numerical Variables</a:t>
            </a:r>
            <a:endParaRPr sz="2200"/>
          </a:p>
        </p:txBody>
      </p:sp>
      <p:sp>
        <p:nvSpPr>
          <p:cNvPr id="161" name="Google Shape;161;p19"/>
          <p:cNvSpPr/>
          <p:nvPr/>
        </p:nvSpPr>
        <p:spPr>
          <a:xfrm>
            <a:off x="8258476" y="4301400"/>
            <a:ext cx="3243000" cy="72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relevance</a:t>
            </a:r>
            <a:endParaRPr sz="2200"/>
          </a:p>
        </p:txBody>
      </p:sp>
      <p:cxnSp>
        <p:nvCxnSpPr>
          <p:cNvPr id="162" name="Google Shape;162;p19"/>
          <p:cNvCxnSpPr/>
          <p:nvPr/>
        </p:nvCxnSpPr>
        <p:spPr>
          <a:xfrm flipH="1">
            <a:off x="2746310" y="1695061"/>
            <a:ext cx="1727216" cy="454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63" name="Google Shape;163;p19"/>
          <p:cNvCxnSpPr/>
          <p:nvPr/>
        </p:nvCxnSpPr>
        <p:spPr>
          <a:xfrm flipH="1">
            <a:off x="2374398" y="3209975"/>
            <a:ext cx="45600" cy="876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64" name="Google Shape;164;p19"/>
          <p:cNvCxnSpPr/>
          <p:nvPr/>
        </p:nvCxnSpPr>
        <p:spPr>
          <a:xfrm>
            <a:off x="2668555" y="5029200"/>
            <a:ext cx="1455576" cy="101704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65" name="Google Shape;165;p19"/>
          <p:cNvCxnSpPr/>
          <p:nvPr/>
        </p:nvCxnSpPr>
        <p:spPr>
          <a:xfrm rot="10800000" flipH="1">
            <a:off x="7839579" y="5238665"/>
            <a:ext cx="1679100" cy="695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6" name="Google Shape;166;p19"/>
          <p:cNvSpPr/>
          <p:nvPr/>
        </p:nvSpPr>
        <p:spPr>
          <a:xfrm>
            <a:off x="8258475" y="2345100"/>
            <a:ext cx="3243000" cy="72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 of EDA</a:t>
            </a:r>
            <a:endParaRPr sz="2200"/>
          </a:p>
        </p:txBody>
      </p:sp>
      <p:cxnSp>
        <p:nvCxnSpPr>
          <p:cNvPr id="167" name="Google Shape;167;p19"/>
          <p:cNvCxnSpPr/>
          <p:nvPr/>
        </p:nvCxnSpPr>
        <p:spPr>
          <a:xfrm rot="10800000" flipH="1">
            <a:off x="9865275" y="3160650"/>
            <a:ext cx="29400" cy="10530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8" name="Google Shape;168;p19"/>
          <p:cNvSpPr txBox="1"/>
          <p:nvPr/>
        </p:nvSpPr>
        <p:spPr>
          <a:xfrm>
            <a:off x="3" y="-38731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PREPARATION AND PLANNING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/>
        </p:nvSpPr>
        <p:spPr>
          <a:xfrm>
            <a:off x="288724" y="2181185"/>
            <a:ext cx="3464555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All variables do not have NA’s.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Most data entry were duplicated.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We have 1444 unique event venues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Textual column: Venue name.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20"/>
          <p:cNvCxnSpPr/>
          <p:nvPr/>
        </p:nvCxnSpPr>
        <p:spPr>
          <a:xfrm>
            <a:off x="4042000" y="153250"/>
            <a:ext cx="0" cy="655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1D4AA4E-3659-3EC9-0571-9920D492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845" y="1699566"/>
            <a:ext cx="8012310" cy="4841193"/>
          </a:xfrm>
          <a:prstGeom prst="rect">
            <a:avLst/>
          </a:prstGeom>
        </p:spPr>
      </p:pic>
      <p:sp>
        <p:nvSpPr>
          <p:cNvPr id="8" name="Google Shape;152;p18">
            <a:extLst>
              <a:ext uri="{FF2B5EF4-FFF2-40B4-BE49-F238E27FC236}">
                <a16:creationId xmlns:a16="http://schemas.microsoft.com/office/drawing/2014/main" id="{78B1B90D-E5C8-EA1D-CE2F-4423D2794588}"/>
              </a:ext>
            </a:extLst>
          </p:cNvPr>
          <p:cNvSpPr txBox="1"/>
          <p:nvPr/>
        </p:nvSpPr>
        <p:spPr>
          <a:xfrm>
            <a:off x="3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Dataset Overview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 descr="Statistics - Free marketing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951" y="2500900"/>
            <a:ext cx="401700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 descr="Statistics - Free marketing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951" y="3698717"/>
            <a:ext cx="401700" cy="41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 descr="Statistics - Free marketing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951" y="4806051"/>
            <a:ext cx="401700" cy="41693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 descr="data:image/png;base64,iVBORw0KGgoAAAANSUhEUgAAAnMAAAG6CAYAAABjv8DvAAAAOXRFWHRTb2Z0d2FyZQBNYXRwbG90bGliIHZlcnNpb24zLjUuMSwgaHR0cHM6Ly9tYXRwbG90bGliLm9yZy/YYfK9AAAACXBIWXMAAAsTAAALEwEAmpwYAACvG0lEQVR4nO29f5xUV33//3rPMMAsRmaJVMMGAokpNJQAggFLf0jaBg1NpPmF1KhVv9rP56MfDaZ83LSpAY1mLR8ltbW2abXqJzGBJBaJpCW2wdpSIQHZDaKh+UUgS2JoYDFhB5jdPd8/7j3LmTvnnHvunXtn7uy+n4/HPnb3zsy9555z7tzXfZ/3DxJCgGEYhmEYhmlNcs1uAMMwDMMwDBMfFnMMwzAMwzAtDIs5hmEYhmGYFobFHMMwDMMwTAvDYo5hGIZhGKaFYTHHMAzDMAzTwrCYY5gWgIgOEtHvNOhYtxPRfxPRSwnv9w+J6D+S3KfmGH9CRH+f5jGYsxCRIKI3p7DfbxDR7XV8PvXrhYj+JxH9nIheI6JzQ967loju9v+e7vfbmDqOXfc+mJEFizlmxEJEv05E/0lEJ4joGBHtIKK31rnPGkFS740nSYjo7UT0Qh2fnwbgZgCXCCHeFHitg4gGiOgizef+kYj+b9zjJoUQ4vNCiP+v2e3IKkT0bl/oUGD7GCJ6mYh+r1ltyzJB0UpEBQBfAnCFEOJ1QohXUjjmnxPRYSL6BRE9T0R/kvQxmJEDizlmREJErwfwPQB/CWASgA4A6wCcbma7dGTs6XoagFeEEC8HXxBC9AL4VwDvVbcT0SQAVwL4ZkNamCGyMHYR27AZQAnAbwW2vwOAAPDPybRqZGDp2zcCGA9gf4qH/xqAWUKI1wP4NQDvIaJrUjwe08KwmGNGKr8MAEKIe4UQg0KIshDiESHEE/INRPRhIvoZEb1KRD8lorf42zuJ6Bll++/7238FwN8AeJu/tNJHRB8B8B4A/8ff9pD/3ilE9CARHSWi54jo48px1xLRA0R0NxH9AsAfKts2+sf9MRHN1Z0YEY0jojuJ6Ij/c6e/bQKAfwIwxW/La0Q0RfP5iUT0Lb9tzxPRrUSU85elvq98/huaw38TATEH4N0AfiqE2GfqO8N5zCKi7/tW0wNEdIPy2jeI6CtEtNXf1y7VIkhEs5XP/lxaLdTlLP//+4noJd86+0Mimm1qT+DYf+Pv/1Ui+jciukB5XRDRR4noKQBP+dt+j4i6/Tnxn0R0qfL+TxFRr7+vA0T02/72y4hot295+TkRfcnfXmNdJWXZ0DB/JhLR14joRf9YtxNRPnhuQohTADYBeF/gpfcB+LYQYoCI3kBE3/PP5RgR/TsRhd4rTPPKf+0iInqUiF4hbwn/HiIqKZ+d78/5V4loIzyhFHa8sHbOI6In/LHfSETjlc9+mIie9j+3Rb1OguNLRD/0X+rxr4tPATjgb+sjokf9z/0FnbWk7SGi3wg7BxtCiANCiJPKpiEAwSXt9xDRIb9P/7Se4zEtjhCCf/hnxP0AeD2AV+CJj3cCaA+8fj2AXgBvBUDwviQvUF6bAu9hZyWAkwDO81/7QwD/EdjXNwDcrvyfA7AHwKcBjAVwIYBnASzzX18LoAJghf/eorLtOgAFAH8M4DkABf8zBwH8jv/3ZwDsBPBLACYD+E8An/VfezuAF0L65lsAvgvgHADTAfwXgA+5fN5v6wkAv65s+xGAm6L0HYAJAA4D+ACAMQDmA/hveMu7sk9fAXCZ//o9AO7zXzsHwIvwloPH+/8vUvr2bqVtH/RfHwfgTgDdDnPnGwBeBfCb/uf+Qh1zeBas78Oz+Bb9tr8MYBGAPID3++M1DsBM/zyn+J+dDuAipd/e6//9OgCLTWMQGP+1qJ0//wjgb/1+/SUAjwH4I8P5LQHwCwBF//+JAMoA5vn/3wHvoaXg//wGADLsSwB4s8O8ejOA3/X7ZDKAHwK4039tLIDnAaz2j3edf363h4yTsZ1+fz0Gby5OAvAzAP/Df+1yeHPtLX57/hLAD03jGzxPZRwFgDHKthsBnAtvvt4M4CUA44PzUvdZyzl2AnjNf/+zAM4P7OPv/PGfC2/V4Vea8X3LP83/aXoD+Id/0voB8CvwbswvABgAsAXAG/3XtgH4hON+ugG8y//7DxEu5hYBOBR4zy0A/sH/e61681C27VT+z8ETLL/h/38QZ2/mzwC4UnnvMgAH/b/fDrsYywM4A180+dv+CMAPXD7vv+fvAdzl/32xv79fitJ38ITevwfe+7cAblP69O+V164E8KT/9yoAew3HG75pal4r+TfAiSHn9w34wtH//3UABgFM9f8XAC5XXv8qfDGtbDsAbynzzfCE3u/AF+bKe34Ib+n/DYHtNWOAWjGnio83wruRF5VtqwBst5zjUwD+wP/7wwB6lNc+A0+Uvdn0eeW9wj9H67zSfG6FHEN4ovkIFMEI7wElTMwZ2+n3143K/38O4G/8v78G4M8D41sBMF03vup5Kv9PR4ggA3AcwNzgvHT5bGA/BO+BYR2AcwL7OF9532MA3u2yT/4ZeT+8zMqMWIQQPxNC/KEQ4nwAvwrvKf1O/+Wp8ERRDUT0PmXJrM//7BsiHPoCeEuVfco+/gTeTVdyWPO54W1CiCF4IrRmmdTf9rzy//OG9+l4AzwrRvDzHY6fBzxr5/X+stV7AWwTvo9dhL67AMCiQB+9B4AadKFG0/bDu+kClrFTIaI8EXWRt+z7C3g3eBjaE0Qdi9cAHEN1H6vjdwGAmwPnMhWeNe5pADfBu5m/TET3KUt6H4LnDvAkET1O0YIPgscvAHhROf7fwrPQmfgWzi61vtf/X7IewNMAHiGiZ4mo06E91nlFRG/0z73XH4u7cXYcpgDoFcJTJMpnwwhrp2n+VF0//vi+guprQHd9WiGiPybPbeOEPwYTEe17Q4vw2AvPerou8LLpHJlRBos5ZlQghHgSnsXlV/1NhwHoojIvgLd08TEA5wohSgB+Au/pGPCehmt2H/j/MIDnhBAl5eccIcSVls8AngCQ7cgBOB+exSLIEXg3cMk05X26/ar8NzwrRPDzvSGfU/kPeOLmXfCWlr7ptzms71QOA/i3QB+9TgjxPx2Ofxje0nUYf+C38Xfg3Vin+9t17QmijsXr4C25qWOh9vNhAJ8LnEubEOJeABBCfFsI8evw+lwA+IK//SkhxCp4ousLAB4gz+/xJIA25fh5eEuTKsHjn4Zn4ZPHf70QwuYf+P8A/DYRvQ3AYnjL2PDb9aoQ4mYhxIUArgbwSennZyFsXn3eb/Mc4Tn034iz4/AigA6iqgjbaSHHi9tOIHD9+H1+LqqvgbDrqArfP+7/ALgBnktHCZ47gstcc2UMNN9ZDAOwmGNGKOQ5199MROf7/0+Ft/S003/L3wP4YyJaQB5v9sXIBHhf5Ef9z30AZwUgAPwcwPlENDawTRUXjwF4lTzH96JvIfpVCk+LsoCIriEvgu4meDfonZr33QvgViKaTERvgOebJ53+fw7gXCKaqDuAEGIQngP854joHP+cP6l8PhTfgvIteAKkBOAh/6WwvlP5HoBfJqL3ElHB/3kreUEmYXwPwHlEdBN5gR/nENEizfvOgdeHr8ATR593O0MAwJXkpbYZC+Cz8JbATdaavwPwP4hokT+XJhDRcr9dM4nociIaB+AUPOvKEAAQ0Y1ENNm3wvb5+xqC52s23t9HAcCt8Hy7tAghXgTwCIAvEtHryQtmuYiIfsvymYPwRPm9AL4vhBi28JAXzPFmX1ydgLfEPGTrLId5dQ48368TRNQBYI3y8R/Bc4P4uD8ProHnK2klTjt97gXwASKa54/L5wHs8vvERPAaD3KOfw5HAYwhok/D89uNhT+Gf0RE7f6cugzAR+FFkzNMDSzmmJHKq/B813YR0Ul4ougn8ByTIYS4H8DnAHzbf+9mAJOEED8F8EV4N5ifA5gDYIey30fhpSN4iYj+29/2NQCX+Etcm/0b2+8BmAcviOG/4YlHrcBS+C48X7Lj8Ja+rhFCVDTvux3AbgBPANgH4Mf+NmmBvBfAs357dMuv/xue9edZeDf0bwP4ekjbgnwLnvVkoxDitH/ssL4bRgjxKoAr4EXCHoG3XPQFWERL4LO/C+Aq/3NPAVhqaOPz8CwuP4VeGJv4NoDb4FkgF8CzJJnasxue39lfwRu7p+H5BwLe+XTBmwMvwbPC3eK/9g4A+4noNXhBFu8WXtT1CQD/C96c6YU3VmG5A98HL5Dgp34bHgBwXshnvgnPQvWtwPaLAfwLPPH1IwB/LYTYHrIvwD6v1sELODgBYCuA78gPCSHOALgGXp8dg3cNDL9uIVY7hRD/AuDPADwIzyp4Ebx5aGMtgG/619QNmte3wUvr8l/w5twpxFiqDfD78NwJXoUniv/S/2GYGmTkD8MwTYSI1sJzsDaKBqYxkJeS5QUhxK3NbgvDMIwLbJljGIZhGIZpYVjMMQwz6iCi/XQ2sbL6855mt405C3m1dnXj9E/NblsSGM7tNaoz4TAz+uBlVoZhGIZhmBaGLXMMwzAMwzAtTNOLRDeTN7zhDWL69OnNbgbDMAzDMEwoe/bs+W8hRDDv5OgWc9OnT8fu3bub3QyGYRiGYZhQiEhbHYWXWRmGYRiGYVoYFnMMwzAMwzAtDIs5hmEYhmGYFobFHMMwDMMwTAvDYo5hGIZhGKaFYTHHMAzDMAzTwrCYYxiGYRiGaWFYzDEMwzAMw7QwLOYYhmEYhmFaGBZzDMMwDMMwLQyLOYZhGIZhmBaGxRzDMAzDMEwLw2KOYRiGYRimhRnT7AYwDMMwzGhj895erN92AEf6yphSKmLNsplYMb+j2c1iWhQWcwzDMAzTQDbv7cUt39mHcmUQANDbV8Yt39kHACzomFjwMivDMAzDNJD12w4MCzlJuTKI9dsONKlFTKvDYo5hGIZhGsiRvnKk7QwTBos5hmEYhmkgU0rFSNsZJgwWcwzDMAzTQNYsm4liIV+1rVjIY82ymU1qEdPqcAAEwzAMwzQQGeTA0axMUrCYYxiGYZgGs2J+B4s3JjF4mZVhGIZhGKaFYTHHMAzDMAzTwrCYYxiGYRiGaWFYzDEMwzAMw7QwLOYYhmEYhmFaGBZzDMMwDMMwLQyLOYZhGIZhmBaGxRzDMAzDMEwLw2KOYRiGYRimhWmImCOi8UT0GBH1ENF+Ilrnb59BRLuI6Gki2khEY/3t4/z/n/Zfn67s6xZ/+wEiWqZsf4e/7Wki6mzEeTEMwzAMwzSbRlnmTgO4XAgxF8A8AO8gosUAvgBggxDizQCOA/iQ//4PATjub9/gvw9EdAmAdwOYDeAdAP6aiPJElAfwFQDvBHAJgFX+exmGYRiGYUY0DRFzwuM1/9+C/yMAXA7gAX/7NwGs8P9+l/8//Nd/m4jI336fEOK0EOI5AE8DuMz/eVoI8awQ4gyA+/z3MgzDMAzDjGga5jPnW9C6AbwM4PsAngHQJ4QY8N/yAgBZdbgDwGEA8F8/AeBcdXvgM6btunZ8hIh2E9Huo0ePJnBmDMMwDMMwzaNhYk4IMSiEmAfgfHiWtFmNOnagHXcJIRYKIRZOnjy5GU1gGIZhGIZJjIZHswoh+gBsB/A2ACUiGuO/dD6AXv/vXgBTAcB/fSKAV9Ttgc+YtjMMwzAMw4xoGhXNOpmISv7fRQC/C+Bn8ETddf7b3g/gu/7fW/z/4b/+qBBC+Nvf7Ue7zgBwMYDHADwO4GI/OnYsvCCJLamfGMMwDMMwTJMZE/6WRDgPwDf9qNMcgE1CiO8R0U8B3EdEtwPYC+Br/vu/BuD/EdHTAI7BE2cQQuwnok0AfgpgAMBHhRCDAEBEHwOwDUAewNeFEPsbdG4MwzAMwzBNgzyD1+hk4cKFYvfu3c1uBsMwDMMwTChEtEcIsTC4nStAMAzDMAzDtDAs5hiGYRiGYVoYFnMMwzAMwzAtDIs5hmEYhmGYFobFHMMwDMMwTAvDYo5hGIZhGKaFYTHHMAzDMAzTwrCYYxiGYRiGaWFYzDEMwzAMw7QwLOYYhmEYhmFaGBZzDMMwDMMwLQyLOYZhGIZhmBaGxRzDMAzDMEwLw2KOYRiGYRimhWExxzAMwzAM08KwmGMYhmEYhmlhWMwxDMMwDMO0MCzmGIZhGIZhWhgWcwzDMAzDMC0MizmGYRiGYZgWhsUcwzAMwzBMC8NijmEYhmEYpoVhMccwDMMwDNPCsJhjGIZhGIZpYVjMMQzDMAzDtDAs5hiGYRiGYVoYFnMMwzAMwzAtDIs5hmEYhmGYFobFHMMwDMMwTAvDYo5hGIZhGKaFYTHHMAzDMAzTwoxpdgMYhmEYZrSxeW8v1m87gCN9ZUwpFbFm2UysmN/R7GYxLQqLOYZhGIZpIJv39uKW7+xDuTIIAOjtK+OW7+wDABZ0TCx4mZVhGIZhGsj6bQeGhZykXBnE+m0HmtQiptVhMccwDMMwDeRIXznSdoYJoyFijoimEtF2IvopEe0nok/429cSUS8Rdfs/VyqfuYWIniaiA0S0TNn+Dn/b00TUqWyfQUS7/O0biWhsI86NYRiGYaIwpVSMtJ1hwmiUZW4AwM1CiEsALAbwUSK6xH9tgxBinv/zMAD4r70bwGwA7wDw10SUJ6I8gK8AeCeASwCsUvbzBX9fbwZwHMCHGnRuDMMwDOPMmmUzUSzkq7YVC3msWTazSS1iWp2GiDkhxItCiB/7f78K4GcAbF6e7wJwnxDitBDiOQBPA7jM/3laCPGsEOIMgPsAvIuICMDlAB7wP/9NACtSORmGYRiGqYMV8ztwxzVz0FEqggB0lIq445o5HPzAxKbh0axENB3AfAC7ACwB8DEieh+A3fCsd8fhCb2dysdewFnxdziwfRGAcwH0CSEGNO9nGIZhmEyxYn4HizcmMRoq5ojodQAeBHCTEOIXRPRVAJ8FIPzfXwTwwZTb8BEAHwGAadOmpXkohmEYhmkaozWX3Wg874aJOSIqwBNy9wghvgMAQoifK6//HYDv+f/2ApiqfPx8fxsM218BUCKiMb51Tn1/FUKIuwDcBQALFy4UdZ4WwzAMw2SO0ZrLLqnzbjVB2KhoVgLwNQA/E0J8Sdl+nvK23wfwE//vLQDeTUTjiGgGgIsBPAbgcQAX+5GrY+EFSWwRQggA2wFc53/+/QC+m+Y5MQzDjFQ27+3Fkq5HMaNzK5Z0PYrNe7XPxkyGGa257JI4bykIe/vKEDgrCLN8HTTKMrcEwHsB7COibn/bn8CLRp0Hb5n1IIA/AgAhxH4i2gTgp/AiYT8qhBgEACL6GIBtAPIAvi6E2O/v71MA7iOi2wHshSceGYZhmAiMVovOSGO05rJL4rxtgjCr10BDxJwQ4j8AkOalhy2f+RyAz2m2P6z7nBDiWXjRrgzDMExMWvFGxtQypVREr0bAjPRcdkmcdysKYa4AwTAMwwzTijcyppbRmssuynmb3AlaMalzw1OTMAzDMNlltFp0RhrSitpKTvxxCQYrXLugA9ufPGo9b5s7wZplM6teA7IvhFnMMQzDMMO04o2M0TMactnpRNmDe3pDkzDb3Al2dF4+/J5WEcIs5hiGYZhhRpNFh2l94vp4hrkTtJoQZjHHMAzDVNFqNzJm9BLXx3OkuRNwAATDMAzDMC1J3GCFkRYgwmKOYRiGYZiWJK4oWzG/A3dcMwcdpSIIQEepGOpnl2V4mZVhGIZh0HolnJj6fDxHkjsBizmGYRhm1GASbFz5onUZSaIsLizmGIZhmFGBTbBx5YvRwUi1vrKYYxiGYUYFNsHGlS9GPjYxD7R2Oh4WcwzDMMyowCbYRlqqiqzSTMuYScyve2g/TlWGWnqJnaNZGYZhmFGBLY3FSEtVkUWkZay3rwyBs6JJ1kRNG5OYP95fMVpsWwUWcwzDMEzdmIqWZwmbYBtpqSqyiG2ZuxFEtbK20hI7L7MyDMMwddEqkaBhaSw4KjJdmu2XaKo7PG5MDn3lSs37W2mJncUcwzAMUxdZiwS1+WWxYItPvf5uzfZLNIl5AFqRJ1+7dfM+3LvrMAaFQJ4IqxZNxe0r5jSkza6wmGMYhmHqIkmLS72CIYqVsBXTVMRtcxr9uuaBHqzdsh8nyhXrPuWxdUIOAJbOmtywc7OJed0+bt28D3fvPDT8nkEhhv/PkqBjMccwDMPURVIWlySWa12thK2yNKwSt81p9WtlUAwvT5r2GTy2ju1PHo0tFsPOrV4Re++uw8btWRJzHADBMAzD1IUusKCQI/SfGYgUEJGEg7yrlbDZzvhxiNvmNPs1bJ+6Y+v2bROLtshX27m5Rs/a3jcohLbNpu3NgsUcwzAMUxfBSNBSsQCQl/IhSgqKJJZrbelHkj5Wo4nb5jT7NWyfLseYWCzEFou2c3MVsa0o7IOwmGMYhmHqZsX8DuzovBzPdS3HhHFjUBmstly43BxdhZgN13xxSRyr0cRtc1r96rJPl2OcOOWJfheC4s12bq4ithWFfRAWcwzDMEyixL05JpG41zVfXCsmCY7b5rDP2XIEytdWb+zG+EIOpWIBBKC9rYBCjkLbsmbZTBTy1e8LEmXFMijebOfmKmJt72tvK2hfI0KmcipyAATDMAyTKHEDIsLywLnikn4kqWPZSDpaNm6bbZ8Lq1eqvna8v4JiIY8NK+dFCy6I4V7W3lbAa6cGUBk6++GgAJXHLrUVMG5MThsoYUs5IjHln1uzbCbWbtmvbZ8UoFkJnCGRMSe+RrJw4UKxe/fuZjeDYRhmRKGLYCwW8qOiooKahoNQrWOy2AdLuh7VCu8OX3ibXtvReXld+7dBAJ7rWm4Ui2HzS/3cxGIBREBff63QU99XLORQHhiCEKjKJTejc6uTFo3SJ/VARHuEEAuD29kyxzAMwyTKivkd2P38sapEq9cuGPnJeoMiIygCmplI2UScJfEovmS29+aJtFGh0oJrsrCGBSyseaBn2Gezr1xBIU/D1kTJ5r29Ve/rrwwNvzYoBB7c04uFF0wyWpmjnGcjYDHHMAzDJMrmvb14cM/ZtA7qzTEpIWPLyt+sZMCuaTiikub5hC2J215zaZdp/x3++9fc31O1lFrIkdYHUD2WyVLW21fGuof21wTfVAYF1j20v6ptuvepSHG4ZtnMKtFnotmBMyzmGIZhmERJu7yXLSv/wgsmJZIMOI6AchFqzUikbMPmLwZAK2R6+8qYt+4RnDwzMPyaqV1h+0cwNkITKxG0opnIE+F4f22NVQA1203vU5HjOThkP24WAmc4mpVhGIZJlLRTPdiy8ieRM8w12WyQMKEW56afdg600Ohfg47pK1ec0s/Y9r9+2wGtFU3uQ0bS3rSxO1TIAckn8p1SKmLdQ/uh03I5gjVautGwZY5hGIZJlLQLqtuy8ocJSReLW1zLos4KJYMgOkKse6Z2NSIHms03rRJilQoi2+VSnN52bi5lwIJ0hPi3XXTLw8PtKBULw6XIdEjhfdPGbu3rQwI42LXcuW1pw2KOYRiGSZTQpbU6MTnO54nwponjjULSdckyriCMmzrE1q60hbGNOIKx1FZwLk5vOzcX/8MgYYEKajvWXj0bn9zYjSHN+1ThbRJzWYOXWRmGYZhEcU3cG5dVi6Yat9uSyLouWdqSyEr/LXUJds0DPXUljrW1K43kxrYkwSpxBKMQ9mVwFd25Ebw+dYkgJXsuYiP37PIEXT6QzLiQJ9y5ch52dF6O3c8fw0W3PGzcR7GQLfnEeeY4zxzDMEzLESea1ZYzTLXG2PKYrXtov9Z5vr2tgNuumh0rv56pXbp8a7a8aS5s3turjSBdf/3cmv3EWeoM5tYLcufKeVVjs3TWZGx/8qg2L58N2eabN/XE8pUzLcl2+G1SLYs6pAxsZLQ0YM4zx2KOxRzDMMyoICyBrSnxrHrDnt651fh5m0CwJZS1Je7d0Xl57ETEOsH7vZ4Xtb5i5O/Yllh3fCGH0wND2oAAtc0vnTilFVgEYHwhXyUOc+Sdj4sU0fkf2sbDZV+67TnDMr6JRiaDZjGngcUcwzBM61BvvjUXS1OY8LKJB5tAeM7iLG+zBAK1Jalc2hz0W4tCIU9Yf121pc6l7+T5Txibx8kzte8zbXdlyUWTcM+H31a1zTYebYVcVTJgdXv7hHGRK1PYaHYFiGwt+jIMwzCMhrjpQlRUXz4TYU7/paK+8HqpWHAu7G5rF/n7Gl/IYfXGbty8qSd0mVMnSkx+ay7IJLsqpoCEvOK4JoWsTrDlSL89CjueOYZbN3uBIdLvz4ZOyOUI+Pw1l2LprMl1tSVIsytAsJhjGIZhMonqqK8TNWrwgqtT/4r5HdjReblR0IUJr7VXz0YhF3CczxHWXj07kWAFAS+H2/H+CgTccqflNZEA9eZck36Bsl9NVqwhIYwCt/p9+nZG5e6dh6qEvQvyqB2lIr50g1fWa/uTR+tui4oArPMubRqSmoSIpgL4FoA3wjvnu4QQf0FEkwBsBDAdwEEANwghjhMRAfgLAFcC6Afwh0KIH/v7ej+AW/1d3y6E+Ka/fQGAbwAoAngYwCfEaF5DZhiGaWGCy3omcaLLSeZSJSFu+hSX9CP1piaJiilNi8lvbUyenJLwBqs86HCtXSrbWQz4zMUhatoS6WenLoOmYUlLujpHFBriM0dE5wE4TwjxYyI6B8AeACsA/CGAY0KILiLqBNAuhPgUEV0J4H/DE3OLAPyFEGKRL/52A1gIb3z2AFjgC8DHAHwcwC54Yu7LQoh/srWLfeYYhmGySViwgkRa2OIEHjSrhmsQ13M1EcVn7sbF07DwgkmhdU5duXHxtMi+eVGiVpNEDZyot89NYlkeJy3/OZPPXEMsc0KIFwG86P/9KhH9DEAHgHcBeLv/tm8C+AGAT/nbv+Vb1nYSUckXhG8H8H0hxDEAIKLvA3gHEf0AwOuFEDv97d+CJxatYo5hGIbJJi6WE2lJW21I7Bq2D1Plg6RwTZ9Sr7DR+X8tvGAS7n3scFVd0XyOsPCCSVXnPW/dI9ZKCGFsf/Io2tsKTrVOJc1aMlMtZ2uWzXSq96pDBqes3titPZdm+M81vAIEEU0HMB+eBe2NvtADgJfgLcMCntBTvTdf8LfZtr+g2c4wDMO0EFLkmG6xeSIMCVFlSZNpO4KkVSXBxaJnq4Kw8IJJkZdV29sKaBs7RnueOv+v9dsO1BSIHxw6W/c0KSGZZERoI1CTMcc5+TwRrl3giWFTzsFSW7gPYdI0VMwR0esAPAjgJiHEL0iNghFCEFHqgp2IPgLgIwAwbdq0tA/HMAwzYkl6mTLMd8yUzyvt8mGybbpcbyY/KVM06d07D0VelizkCbddNTvUAuli7ZPtrddvrZU50leOVXcW8ET5g3t6sfCCSThl6EPT9jRpWDQrERXgCbl7hBDf8Tf/3F8+lX51L/vbewGo9VrO97fZtp+v2V6DEOIuIcRCIcTCyZOTDU1mGIYZLSSRKiSIzbHdVhIs7fJhagkvoNagoysJVm80qaSjVBzO+RZWZkwdDxtpCrlSseAU3dpMppSKdS2FyvEua1KfeK/rt6dJQ8ScH536NQA/E0J8SXlpC4D3+3+/H8B3le3vI4/FAE74y7HbAFxBRO1E1A7gCgDb/Nd+QUSL/WO9T9kXwzAMkzCudU4B97QhphssAdjReblVnMmUI891LQ99b1TWPbQ/1LdKtY6F5T+Liyk32tJZk2MVpk+DvnIFa6+endm8Z9JiW+8SfLPzygVp1DLrEgDvBbCPiLr9bX8CoAvAJiL6EIDnAdzgv/YwvEjWp+GlJvkAAAghjhHRZwE87r/vMzIYAsD/wtnUJP8EDn5gGIZJDdPNLLg9StoQU5qLJH3fbEvD6multgKEAE6UK06uVap1LElRpfaXKTfa9iePpiIuSsUCfnGqYi3fpWPtlv1NCVntKBXRf2bAGIyhRrPufv5Y7AoZAIZr5Jrq9DaaRkWz/gfO5u0L8tua9wsAHzXs6+sAvq7ZvhvAr9bRTIZhGMYRV+Fls+Cl5ftmEmw2YQlUl82KEp0p25iWdUz2l01AR8n35srvzT0vluCpJzq2Hnr7ymhvKyBHCBWgW5940fhaqVgIza9HBCy/VN8/yy89z7nNSZFVSyjDMAyTYVyrHbha8IBkfN9svnw2YRlXiKltjGodK+QId66c51QZQQo2HVNKxcTLU+WJ8O1d8S1XzeJ4fwVEpLUeqXPBJta7b7sC66+bay37dry/YhS6SVeXcKHhqUkYhmGY1selEgIQfem03txvNsEWRVi6MGFsHjs6Lx/2k4u8qugrDpdgCdm/a+7vqYrCzBFw8vRAXUuGOpIK4GgGwZQsKuXKIG7e1JPq8ZvhT9eQChBZhStAMAzDpIvOj8yUYkT32aipT2Z0btWKKoJZWHaUijh+8rS2MHsYd66cV5efnK2ChaSQJ0wYO6ahy5dEwGiVB+1tBZzoryBuTGozKkDwMivDMAyTONJatXpjN8YXcigVC5GWTuOmPrEtRdqWhssD8W7d9frJHekra9sllwnb2wqAaLwfmhBAsTA6JcLxOoRc0vkNXRmdI8UwDMOkRlCIHe+v4PTAEDasnOecNiRK6hN5TFu9zaWzJtf45LW3FTBuTM4ryxTDClUqFupeUptSKmp9BTesnIeDXcvRNnZMrOS2SXDHNZeySIhA0vkNo8DLrLzMyjAMkygmURVl+cm2XPpc1/KqbS4pQYLHTiqNiKnguq0Qu8S03Jxk3dZ6eeM5Y/Hfr1Va2oeuEZSKBXTfdkXqxzEts3IABMM0kaTLITFMFggLNHCZ91ECJ1yWOoNtirM8KlOnqSnUdCKnWMg77fv89vFaIZelcls/f/VMs5vgzI2LpyUeCOLKiSalY5GwBZUZdbhmo29EO5Iuh8QwWSBK2SnTvF+zbCYK+eoEE4U8af2RXJY6g22Kszwq4Fn4dDaqvJ8OQy612dJaSJ56+STe83c/qtqWlUoOrcimxw83zc9PAE29n7CYY0YVWRJQUX2CGKZVsAUaRJr3QdVkWOkLqxChc0o3fSZMhJlE4JAQVaXE1iybiUIuPH/cjmeOVf2fdOLf0cSZQYGcQ86+tOjtK2PNAz1NuZ+wmGNGFVkSUEnnvGKYrGBL/us679dvO1Dj+F8ZErh5Uw9mdG7F/M88gnnrHsGMzq04eXqgxoon/ysVCxhf8IIcVMuJTnAW8oSTpweM59XeVjCKwBxRrbU/hq5wSSDMmDl5prlWzcqgwLqH9jf8uOwzx4wqsiSgGlGHstGwDyAjMSX/dZ33pmtS+qipGfz7yhUUcoT2tgL6+ivDcw9AaF1YtRbra6cGjClACnnCbVfNrtlnsF29fWUvOla7Fz1Luh7F9HOL2Pns8cQCDUZznrh6SKLfopSCSwoWc8yoIksCKqk6lFkhSkF1JpykhXFWhLbrvI9aa7QyJNA2dgz2fvpsROGSrketdWFVwbmk61FrgfalsyZXCb9xY3I4Ua4gp4lajaoFevvKiS+vJink2tsKTREozaBVBTAvszKjCtd6ko0giTqUWSJLS9itTtK+nbr9rXmgZ3iZMui4nWaQkOu8112rYfT2lavaHMUSb3ov+W15cE+vNm/eUKve/SNwehQFZLgEroRRKhYSaEk02DLHjCpc60k2sj2tKt6CmCwLo8GhO2mrl00Yx9mvbn+VQTG8pKhaUQFU1f/s7Stjzf1eLcuk5qrLvA9eqzoLmA4pVm1LnTpLvM1qbxuP0iiwWsUpc9aqTD+3iCMnynVZ6H5v7nnJNcgRFnPMqGMkCahG4CpUbMlTRzJpLC8n7dvp8jkpTk6eHtAGHqzdsj/S+ajzptRWgBBeLq4wsWuab1Hzr5nuxSZLvG35d/XGbu2+jvSVMbEJVhgmPX707LG6l1q3P3k0mcZEgMUcM0xWfGoazWg9bxeiCBWT1cTFmmK7gac9NvUeI2krGhDNt7OeBLxBbBUHotQGDc4b1XJlm0Mu8239tgOxrb0dlvG1We1Nx3TpV1nlYe2W/Q2vr8pEZ0jU7yPYjIA69pljAGQr/1ojGa3n7UoUPziTr0mYD4ppDG7dvC/1sQkbfxffsTQipF19O6Mk4HXxP0sqECgs8a1pDoXNtxXzO7Cj8/JY1l4CnOvCBrGNh60tqj+grckdpSKWXDRpxFuxW4V6l82bYa1lMTfKMN2cRqvz+mg9b1ei+MEtnTXZ+F6bE71pDO7ddTj1sTEd+6aN3Zi37hGseaAnVCjZqh3ExTVIwHX+6grMBxPaSnHS3qa/Eem2m75PXIRslCCE4PbFF7aH7j9I2HjYhLFtPGyWZ1U82gTCjs7Lcc+H34Zn7rgy8nkx2aMZmpyXWUcRtiWMLOVfayQj8bzjLhvqPhfFD87mJ2JbWgvLJxYkybGx7Uu3JKZbPk0rxYyLb2eU+Rvcn22erHmgB5XBs/2v5lhTP2/6PnFZfowahKBy8BX9vuV8VWunAtXjYfLl0wVYSGG/ftsBrFk2Ezs6L6/ax+qN3cZrpKNUxK2b9+HeXYcjuRqYIHgWH16qzT59nGeOSRPbU3yW8q8lRdLFvFuBMJ8jV+dy+bkofnBhN2+TH5lpDEw3ySTHJmouM6BWKDUzQrqe+WsSiyvmd2D388eGRUieCCvfOnX4vXIO6Y4rx1gncFXiBCGo2B4ApOghQlUCYd08V61lNsFVE+2riF3d54qFPKafW3Qu+j7/M4/gRH8FtphRgWh+i0wtjUqk3Iz7By+zjiJsT/FZyr+WBPX4ErXyedsEu61PTJ8z+fDo/OBc/H10c9C0PLv4wvbUxyZOLrOSYRmyGaQxfzfv7cWDe3qHRcqgEHhwTy827+2tmkMmjvSVtcu6pWIhNJ+i6/Ky7WYpRc+pipcHTl3qrKeIvbyO1j20v8pqGSRPhGsXdGDns8ed9308RMgxydAIIVfIU1PuH5Esc0TUAeAC9XNCiB8m3SgmHWxP8VnLv1YvrhGGzT7vpKM1bYLd1ic2S0exkHdaQnRZStLdhE3LswdfKeOOa+akOjZxIiSDpxnXGpp0+xuR407+bUOOcdwUQC6fW7NsZs1ScBDd9V7vEr0t2lcixW9SZbmYFqNJw+4s5ojoCwBWAvgpAHk1CwAs5lqEsCWMkZR/rR5fokaRRn4ym2C39YnpczKVg4tY6AhZsjSJQFu7GjE28hiuecxOBJa6bEEUa7fsx8kzA8OiI40SZ7ufP4aXTpyCAPDSiVPY/fyx1B4IwkjCcuoqfgeHwu+awTbHWVaP8/m41r9GkyMvFQeTHJUhUVdaorhEWWZdAWCmEOJKIcRV/s/VKbWLSYGRVj7KRhoRhkmTRiStbdnN1ie2z8l0EM91LbemdtDtQy682uZaVsYqeH2YFo2DaQfCgiiC1qMkI3Jv3bwPd+88VLUkevfOQ7h1876QT5qxjYdtTJL4PnF1j1j30H4nERJsr2lJ3wV5PSRRqikrKUjSEHLNKGWVNZoRQBdlmfVZAAUAp1NqCxMgjeWZrFjf0k4G2wpF7KNYQFz7K2zZzdQnSSzXRdmHej7jC/pnynpuvLbjhfWf3D7/M49o00kE78NxIgxlupZ65/29uw4bt9++Yo71s6Y+Cbt2dK+FiTjX/nd1j3DJA6a73uNm5u8oFbF01mSs33YgkSCErCzB5vyAgCRbw0EazTEahIo5IvpLeGPdD6CbiP4ViqATQnw8veaNXtJYgssKjTi3RvvCxRGnpiUbAVTd6KP2ly1KETD3SRJC32UfwfMpG+o+Rr3xRo3Ule01YUovENwe18iSxLyPW3XDtdKCaT4HU3usVtJ3xKnqIEkiVRABxmvQ7gaQM87Fk6cHsPHxw1VW1mD6k1aEl1jTIckHUVdcLHO7/d97AGxJsS2MQholgrJCo86tUVbIuGLBlr5B3UeS/aX2iZorKymx6yJqXSMKo9zAN+/tNRaHj9t/Nv9D9TzruR+q7YjzQBC3Hm5Yn9iuHZOPoWneR+n/JFIFPde13Pm9KqcHzPGkOmuTQLifKDM62frEi6GW8aQJFXNCiG82oiFMNSMxma1kpJ1bXLEQFkkZFmnq0l9JW6vCjuWyT9dxjnIDX7tlv7E4fDBgwbUdpuXGpbMmRyr4XsgRXjd+jHFp8EhfOfZ4rFo0VZvLbNWiqdY2JXENus77KMdydY8w1c40VamwXUeSOFaqRn1n5QCAgxUaTlshh36DtdZGveXA4uCyzDoLwAYAQwA+DuDP4AVD/BeA9wshfpZmA0crIy2ZrcpIO7d6bozSyjGjc6vWwmOLNHUtT6QTCPVY+9Ss9nkirFo0FbevmOO8T9fi5GuWzaw51uIL23HwlTKO9JWrEsPaisObrCdh/WdaboySq0wt7L6k61FjO+KOh3z6142HjbA55WIldC31FmX+BvvctIx721WzY1WpsBEnsnNKqYiXTpxK1QeuVCxURUQzjWPsmHwsMdcMXKJZ7wLw1wDuBvAogH8G0A7gswD+Kr2mjW5GWjJblZF2bvVEY8ralqav6bBIUxtx8sqFCVBb9KTrzX3NspnIaVYB29uqk8rufv5YzbF2PHNsONKxr1zBcYuQU4+X5HyLa40x+dEsnTW5rgeC21fMwTN3XImDXcvxxRvmYvuTR2tqpQax9YlrRKkrUftfRk9vWDkPpypD6CtXtLVS1183tyoyf/11c2Mv6bcVchg3JloO/ULOSw6bdjDDhHFjWMg1iVYK5nDxmTtHCPEQABDRZ4UQ9/nbHyKidek1bXTT7GS2aTLSzi1u5GyY1aDeSFObuIprrbrHUJ7IVrYo6L+1+/ljWgvI8kvPq7Io3bypx9oWF9rbCrH7z2TZjBK9qlpDTQEd2588arRe5Ygwo3OrU5ujLNXa+mRJ16OJ+rTG7f+ofn3ywUg9hosYzhHw+WsuxeqN3dFOzJ/WUf3mTPVjTbBPXuthCNBPFRcxpz5SfSnw2tgE2zJiiZuGIytpRNJgJJ1bkjcrSUep/khTk3M84N0gbMXITcSxDwTb4JpOo16Lh7rsFqf/TGJifCFXUxXD5hfnYg3dsHKeVtjLPnDxoUsqUMbVwpoWttqvgDl1TxThnSfCkBBV12qUKiAAUBkUTnVogwwKgYNdy52DaGzXMZNNBpowXC5i7itE9DohxGtCiL+WG4nozQD+Jb2mjQyaWeqHaRxxxILtxrGj83Lcunkfbt7UE8kXSiXsBiBwNr1CUDwmSbCOq2s6jTg3Md1NOi4m8dXXX8GGlfO0121c38fgA0FOc+5hwixq3kLT95IrJufwtoBZIorF0MXHTWettAnvQo6qgmMKOcL662uXZJfOmmy1MOuQVUoA95Jw0k7tktMQyE5OOsadZgyZSzTr3xq2Pw3gJvk/Ed0ihLgjuaaNDMKy/I/UXHJZwFUoxxXU9e7fllZC+qZJpG8aAGdB57L8I4Xcjs7LnfY5YWweJ8+4lyrSWftMjuZBP7rFF7ZjxzPHnI+VzxHOGTfGGL3qgjpWOkEFnBVfuiW+MN9H1+V40w3ctmwYJdAgieojn7/mUnxyU3fNWPZXhqryJEaxGLr4uOmslaZ+Od5fQSEfmFiGrC3f63nRelwdAsBFtzyMVYumYkfn5cYgl+BnZnRuHQ7uOFGuYGKxgHyOnEqUMdmnGRU+olSACON6ACzmAsQtfN4MMTeSrIS2vGPBm3AcQe36Odv7bBaqJDL765ZSdURx6P/c78/Bzff3WG868mvMOIdMHw1sP/iKvl0mETw4JIaX1OI8GAXHSncMnfjavLfXWvTdxffRNerS5tMYRSwmkZokaJFS55ra/1GWbaMGl8jvS1uEdHBc5PJocGUkroxSH7Taxro5SwlUp6/oK1eQIy8BdVSrjnyIaSVn/ZHOhZPbGn7MJMVcNorNZYy4hc8bTatWnDAJUFvesbgJTVVcP2d7n0loEexCz1YGKjiO6lKqSQS5pDhR+3jVZVOx/cmjxptnqa2AvZ++wrg/U6B/cLvpOhgSwsnqKIvdr992AEtnTcb2J4/GSmYctnS77qH9RiHnunztYpEK82mM4rtp+146fvK00/KpPKYp7Yqc51ESG7sWslex+RzaPhMlbYkL3951qK48cHE/OzgkcOIUC7ks8dTLJxt+zCRjLoxTkYi+TkQvE9FPlG1riaiXiLr9nyuV124hoqeJ6AARLVO2v8Pf9jQRdSrbZxDRLn/7RiLKTGBG3MLnjSaNou9pY0uhYHpKDW6PK6hdP2ezStgMVDYzvS1VhG4c5VLqF2+YGzlFh66PH9zTizXLZhqf3o73V0JTY7hguz6iPPD09pVx985Doak2TGMV5rNkSxC6o/PyqoobpvlqOx81XUuYKJRpPZ7rWl517CC276XPX3NpzZK3jPg0YbseopQc07UrDLnsfcc1c2r8M22fiZIv0GXZrJkrpOxWxyQp5myz/RsA3qHZvkEIMc//eRgAiOgSAO8GMNv/zF8TUZ6I8gC+AuCdAC4BsMp/LwB8wd/XmwEcB/ChJE4oCdQvmeCXcpbyrUV1nl7S9WgiN+x6SEKAmoq8y/qot27epz1XVyFuugmE3RzCMvibztM2jra5aMLWx7aHDilWVm/sxnS/72RfumK7PkqaTP9R0PWfbUzi5ltT50ycvnQREXGuR9tcWDG/A1+6YV7Va1+6YZ51npjGI+o4BUVZ2NkTvHGR82pH5+VOS0S23H46zhk/ptb3jmEyRJLLrPebXhBC/JCIpjvu510A7hNCnAbwHBE9DeAy/7WnhRDPAgAR3QfgXUT0MwCXA/gD/z3fBLAWwFcjn0FKmCIds5RvzdV5OkvLsTbh4lrux1aPUVp01P/XPOD53bn6J9msErY2BjP769Cdf9g4Ro26tVkW73RY2lJ9qKJGCtquj7Vb9kfal45g/7lEDUb1aXVx0pd9rFt2D0tNUs/1aJsLUeeJqevqsRgRUBUkMKVUHF4ut/nouSzVbn/yKEqG609HX7mCHOxVIgo54LIZkyIF7TBMUriU8/pLWJZQhRAf939/PsbxP0ZE7wOwG8DNQojjADoA7FTe84K/DQAOB7YvAnAugD4hxIDm/TUQ0UcAfAQApk2bFqPJyZKVfGuu4iRLQRumL+NSWwG3XTW7xlE/n6st9xN1aaQyKLDuof3DPmFhQtzk2yV9qWxtvH3FHNy+Yo61DFSQuAmMTdj8nYJiK6mVHpdAnHoiViU6K6qLoAuKslJIEmF5fYSJhzD/xqg+mfVcj6aSbUHkWLm6NYQRFKfH+ysoFvLYsLLaMmjz0XPJ+9bbV0apGM1qOARYo4kmjCvgng+/Db/7pR80xWeKyQ7FJmQNdrHM7U7p2F+FVxJM+L+/COCDKR1rGCHEXfBKlGHhwoXsaeDjaiXMUtBGmDUgB0D9OtddXnFymckbsosQDxNXLm3U7aOQJ5w8PVCTb2vF/A7sfv5Y1Y342gXRHxjkTTrM30ntA5e0DDZy5G5pMllfOkpFnDw9ECoiolhRgwRF4NqrZ+OTG7uNgR0AhmvJhiH9G21WPDUAJqnrURXQ4ws5lJUACFNanGDEeFQmjK31jXMVp2HuBHJfpvmYJ0o8+rOvXMH0zq2J7pNpTU41oZ6rS565b6ZxYCHEz+XfRPR3AL7n/9sLQHUYOt/fBsP2VwCUiGiMb51T389EwEWcxC36ngYm68yJcgXrtx3QRrMGbwqrFk2NvPwXBZu4WtL1qFMbg0K71FbAa6cGtGk4AODBPb1V9Uwf3NOLhRdMip2iQ0dwuRrwRGc9N/chAdykKamkRqVKERMmknXiSi6RBQWuFDKu6Gqs5vOEIUv9zChBG7YEw4DbkmKU6zE43mXDjSiYFkcXMe5KPkf43O/XWvrCxKkcK1s+Pxc4ES+TJi4Pbknjssz6EOzLrFfHOTARnSeEkFkafx+AjHTdAuDbRPQlAFMAXAzgMXgrEBcT0Qx4Yu3dAP5ACCGIaDuA6wDcB+D9AL4bp01MOEkv49VDEmlfXHzTgkRZntm8t9corqJYVYIWsOBynerQX++ym0uUn7GrUvQR11npVEvy0lmTrdYYqTsGhcA9Ow/h7p2HUCoWcPLMQKRC5nfvPITtTx6tSopr+7wsyO5aIcCUYFjFtqQY9Xp0jeoMXh9xLVsdylit3thdZVm2XdOutYxdHkaKAesjwyRJE3IGOy2z/t96D0JE9wJ4O4A3ENELAG4D8HYimgdPKB4E8EcAIITYT0SbAPwUwACAjwohBv39fAzANnj1Yr8uhJBe0J8CcB8R3Q5gL4Cv1dtmRk+WgjZsNzLTjVP35C5904Dq5aZSWwEn+itVFp5CjrD26tk1+zBhWzay+fzZCHOkj/qa6/5VdFZRm6hp1/RlHEyF1qPmDJOtjCtIXAIbhvG/2F1reC6dNdlpqTC4pBj3enS1GEbJah/mK2paSg+7pl1qGS/pejS0j22BTzriiH5m9OIaWJMkLsus/1bvQYQQqzSbjYJLCPE5AJ/TbH8YwMOa7c/ibMQrkzJZCdoIu5G5WixsDvf1VsWwWd9MpvgwA2GcxKq6G7Hp3Fz2L+tjqtGGtmb/ojxQt5CTBJfcbKW30sSl+gBwtuKALJkW1ubtTx4FYE/IC8SPUNbtx2U+Lb6wvep/WzR2VFEm+zLYR+q8XK1Zggc8rayWo3MRp0PCvdrCkosm4Z4Pv62qsgrD2AjmaWwEzqlJiOhieOW6LgEwXm4XQlyYQrsYDSOp3FZSuKZ9kaJj9cZurHto/7AAkf5natkvdSkv7o3SxbfHdNMJi9SMUxA8KBp0gQZrHujB2i370VeuhJYBk/tzfQJNUmjpltya5QPlWn1AjrU6n2YYnOWD80InjNT8avV+D7haDIPl1ZZfep52Hi6/9Dzrg5ZJlOn6SMXVP9BFnMoIXZfrSKYake3iIAcmjGYkkI4SP/sP8CJQBwAsBfAtAHen0aiRQNzEuqbP2bLHM3pkNvwNK+fhVGUIfb716Hh/pervoBN3vZUv1LHSUW8FEGm5iUpYAtvK4NnapjJNBuBZWkrFAgjNKSCtUshT6JJbI3GtPqAbU9fx1yXSDeZXq+d7IJhA2ERQZJrm4d07D1Ul8Q1Wo4g7712TrLtUkZCpVm5cPM15TsvvZobJIlHEXFEI8a8ASAjxvBBiLYDl6TSrtYkrvGyfa8VyW1khzo2/nlQrYb49tgogqsXFVH0ibttcy0dJZJqMvZ++At23XYHnupZjqMlRgDInX5w+sN20dXVHgwQ/bVq2d31flAow8sGko1SssZgm8T2glgEzidKg2Arz0TR958WtfONawWTF/A5cu6BjeLzV8cgT4cbF04Z9ZG9fMQfP3HElDnbZb2VhD2gMoxI1h2ESRKkAcZqIcgCe8gMRegG8Lp1mtTZpFG/PUn63ViNOH0VNtaIugdvkjurbE3RyD1pcgtUnomS4N+Hq5yWpSZAbIWt+GgwJr7C9qf0yb2BwmbhYyOOOa+YYfZ7aJ4xDO/QCJU+EISFqqhHIZcPgkq+a/LfD4g4RJydgI74HXCNkw3I0mr7z6gnaCAa9qBGxpuoQAmfH33aMPAG6+IY8hT8QymoVzbw2mOzwe3PPa/gxo1jmPgGgDcDHASwAcCO8NCBMgDSKt8ddmmCi95FqHVMtC7du3oeLbnkY0zu34qJbHsatmz1xFbSomtA5xdosLkHUdBRRi5GrHOkrO+9D+qdJC2Ffyjcrlyfa4/0Vo3XnizfMxcGu5diwcp7WgmO7xkx9MijE8JL86YEhbFg5r2rZUHejl0LOVuzelLbGZsFvxPeAqwUsTrUM9Ri6JVhXdKsYd+88NCzGXa2X6tw2BaoOivDvbtdgijThyrHZ4Tt7Xmj4MV3yzP0/IcR7AfyaEOJxAK8B+EDqLWth4ibytH0uS/ndWgU1+szm0F/IEyaMHVPj+K9aw3Y/f6zKUiaz4v/jj3tx8ozbEq7OKTZqhJwuHcXEYgFEQF9/pSZ7vw7p53X/7kPWOpJS1K7e2J1Yqa4w1l492ynxsC3PXDB3mYrtGgvuUxdtGrUagY04Fvyw74GkgqRcAn9M6UdU0nrYTMJ1Iko6mzBL9pBwT3OjS89SL22FHMaOySde1YKJR38WK0AAWEBEUwB8kIi+hcADgBCCqwoHiCu8bJ/LUn63VsC29NVuWC6z1Xt86cQp7XFchZxLG10IS0cRVlIrn/PKgJki8tRkquoyVRhh9UldccmvJl3fbHnmTGXAwq7NONGmcR/e4ohA2/eAax+44CIKwwRJIUfoP1Nbci4J6nGdiPoAZUq1Egd5/a3e2I2JxQLGF3Lo67en9XGhvzKEcXVY65nWx0XM/Q2AfwVwIYA9qBZzwt/OKMQVXmGfy0p+t1YgbOlLh618UhIEl0GiWhdkJKeNsJvc4JCwiq5TlaFYwozIzVLjQlgKCN1ylquVK8xPzSV3XVCkxX14iysCTd8DcX11g7iKQlP6nxPlCib6SXalD1k9wlJHVL9RaWWe/5lHqlIRhZEj4LarZjs9ZLigXn8uKYCiwP56oxuXpMFfBvBlIvqqEOJ/NqBNI4K4wosFWzIk7Sge5uztQvDTkdvicPi2sfm6rIUC8aoi9PVXcMl55yQa7WerIhDEVYjbyqsB1YmmdeOtE9RxH96iiEAXS1lScz6KKLRZiIPzKI6wNBHVUiZHMqrgGRKei0Va38lcT4JJiijRrDWRq4o/HcM0hahVDKRDf9Qbr2uCUcAs/IIiJKp1oTIkQm+G/XUIuXqYUipi57PH69pH0HIZReyY+jyYjiQsxU+oODDcfW0PYab55ioCXS1lYZY+13mfhChMSlgG2ywjVqUlcNyY3LC7hCmatV7u3XUYCy+YhDUP9HA5LyazRBFzVQUpiWgMvKhWhmkKtpucqUrC9HOLxs+YbgAEDOelkstzBCCXo+G8Z8DZ9AeAWymxOJUcwm6G9d5qJsSw7Mlzu8mQ2d8V2Xb1Bq76FdkEiMlqGtxus+C5RAO6CGqVMCHmYol3tZTZxG8Uf7q4y79J70PXZvV6Od5fQbGQx4aV86rOIcxvNCqDQmDdQ/tZyDGZJjQ1CRHdQkSvAriUiH7h/7wK4OcAvpt6CxnGgO0mZ8pOv/PZ48bPtI3VOxDL7WqC0ee6luOL18/Vpm8IS+0g0yFEFXJA+M2wngoNOQIKefdsRcFzq7c6RJ6oJuVEX7mCU5Wz6UAAaBMpm44d3G57n6vQiGJdSiLZt6uVyzbvorQjblLf4D4K+eq+dvH5VHHxKdWdQxq5N9kfjck6Lj5zdxDRFwD8vRDigw1oE8M4EcfKYrLg2JL9SkuVbpnKFExhsri4RrC2B2rGAm43VNtycEdgmUpNaSJr1Lr6yxULOfzss+90OvaNi6fhO3teCA3XHxRCa90rVwZx08ZurN2yHyfPDAxbSFTrkqtlzvY+Vz+sKNalJJYbo1i5TPMuSjsSi5wPdrXyfz0+gEFco4sZplE0o+qh0zKrEGKIiN6admMYJgo2P6k3TRxvrRAQZEqpiJdOnDLuL6m0Dy7WBhlxG1xuJAJWb+weThysO25wOVgWFJfbVeT++/or+EV5IFKAxymNMLMd+54YVsggOqEpLTOmCNxgEuJ2Q5b+9raCNn+fKh6B6AEKJmEh4FkYkw6UMBF12bPeQKz12w7URIzKJWoAdfkABnGJLq6XqBHehTzxsuwophkJpKNUgPgxC7rWQM1qHqxiMJIIs7LolopWLZpqXEKy7S+p2rhh1oZgzrMdnZdjw8p5OD0whON+PqqwWr/qcvAXb5iL7U8erZkLweXMqJG6pncvvGAS3jRxPAjAmyaOH44STbNSyZG+svFJWG6X14RpuUyevlqZoPu2K7D+Ov1SuoqtprKt0kZvXxlrHujBvHWPWK9V14oMNpJYOo2CzRLoei25VCnRnUOwNmsSrL16Ngq6Ei4mWMcxDSZKAMQiAO8houcBnITvLy6EuDSVljGxSDJxaNaJYmVRrSULL5ik3W7KIdVRKiYWnWezNpjqeJpufjdv6hlOPiqXS4NJZNUIPCkeTPusF9vcW7NsZmrRgLLUlo7j/RWn3GImq4tqobp18z7cvKkHN23srrI62sSJXIY3za3K4Nm8Y7ZrtV5LWT1Lp3Giv22WwCg+gME2q24CtuhfNf1MveSJIueZc81jxzBJEUXMLUutFUxiJJU4tBUwfVerVhbdOQe3S6uNLqWBfPI3fYlHtTiZlsxMFh/bzUPerFQhogoCXQReZdCLzHOpsepZIgR0rm7FQq1R3zb31iyb2TRrhYvzusmKYxoDWc4NCM9xJ+fbjM6tzvV307hW4wjCuA+HtqXhsGtJFY8yEbFk4QWTtC4DKkk/qFw4uS2xfTFMWjiLOSHE80Q0F8Bv+Jv+XQjRk06zmLgknSw3y5wwWFNM23XYyn4FLWVJ1MaNm1ssClIQ2KxVTtUaCLhs+iRt/VYCaso0hS2tJWGtKOQIrxs/JvHoQp0Vx2UM7t112DnHXclgSQ6SpWs17sNh2Dx3TaGi9ldvXxlr7u8Z3r/JYujafwRUVa0wzc5nj/Z7Vm6HmsEM0yycxRwRfQLAhwF8x990NxHdJYT4y1RaxsQiifxOWSZOuSUbrmW/Eovwg5uFpF7rQtgNzWXZszIojImAZWSqaqmJs7QWBVVcu1i5ou47iMsY2Jbygq+dchzPLF2r9Twc2izjQHWgiQzuMV3TksqQwNot+wHUBlGsub8H6x7a7zQvdGX9TOXjBoV3TBZyTJaJssz6IQCLhBAnAcBPV/IjACzmMkQSkW9ZJfjUri23lIuWyypqyoZGLVXXm1phSqmIk6f1qUYIcE7w6+J3pC6lmube2i37rdGAYRY3AoYjfJd0PWq8YZeKBUwYNyZS/5muDxfBYoucDgrEckhqFltbGo18aDL1c72CU15LLtd0kL5yRSu0K0PCyfKp5rtTHw5N5IlilbhjRi/tbYXwNyVMlGhWAqBePYOorcDDNJkkIt+yipO1SpmRt27eh4tueRjTO7fiolsexq2b99W83XRTypJ1JEhYkN6wgDJE4EWxL7hGBPb2lXHzph68ZdpE7dyrDJqFTJ4IKy+bir2fvkJrIQPOlmGTUaMmfnGqos0zWMgTSsWCt7RWLKC9rRB6fbjMgVWLpiYSKZqlazWsn5MUnHEt0HVZev0LYPPeXtx8f89wFLKJVYumxj8WMyq55LxzGn7MKJa5fwCwi4j+0f9/BYCvJd4ipm4aaUFqJC5f4JVBL43I7uePVSWwlQ7rd+88VLVcZyqptXTW5JptcaL6dNS7H5vxoqNUxPRzi7h5Uw8GhUCOvGCFU5Wh0CWsIMVCHtcu6MCDe3qdbriDQmDHM8fQpgmOsJUIGxQC3955yKt/qVn+lZYUlxu/XAmz+T66YstXpsvfFzamtujrvZ++wrldSc1DE7Z+lomn1287gNUbu+s+flxRVs+Cp8x319d/pqocXxB1jLc+8SJXgWCcqbdOdRyiBEB8iYj+DcASf9MHhBB702kWw9TimkT0SF8Z9+46bHxd9fMylf0Kbo8a1We64SaZOiZPhCEhqvZ/6+Z9VeJ0SHjLezcunuaUuFe3TzWVS0lTmSKI6k+3emO305LuEIBbvvME7rjmUmPlgKg3fp3vYxSi+Em6PEDddtVsrVC97arZlk9VU8/8cRWBpn4m1ArcelMfNataQ9gxD3YtH+6vGZ1bMSbKGhYz6kkqLU4USEQ4KBHlAbwRiggUQtSf2r1JLFy4UOzevbvZzWgoaT/Vp0lQqJhwitTE2fxxuiuAADzXtXz4f1Pxbp1YCOZ3A7yb9vrr5lpTjagWJJMztq2NAHDRLQ8bv0hMUZcqNy6eVpP6IThnZK6vNG7CprGTy69Rj6nro7gkce3cunmfU3UOE1HmodpmU9od3bLuvHWPGKtpmPwR44rmeqK2g23TVes4VRnUXt8u10KwvxgmCgcT+t4JQkR7hBALg9ujRLP+bwC3Afg5zvrLCQCcNLhFaPWEwlufeDH0PdKfRy4z2pA3ZZfo37BACfVGT3R2uU/ikt9NHQ/TkpytjUC06Eod0iJpEgG9fWU8uKcXd1wzx6mPo2Lr5w0r50W+8etyl8URYklcO8FktoNC4ME9vVh4wSTnfZj6p7evXJMqRpd2R8WUYsRWTSNudKup/4PWT92140L3bVfUCOVrF3QYH/5c5i0LOaaViGI8/gSAmUKI2UKIS4UQc7j6Q2Opt0xXUiWpmoVN3AQdyF2clqWVSUdvX7mqj22BEsFyTqab0XG/QoMNOR7LLz3P+j6TE3qUikM6evvKmN65Fas3dg+LXJMISMMxfGJRHwU2sVioCu5xZemsydZyW64kce0ksQ/b/Amem4uPoU6EmR44+izz19ausP5XS6jFeTaQtZN1QtkUVRhlDjFMKxBFzB0GcCKthjB2krghjeSEws91LceOzsuHn/RvXzEHNy6eZozGlGLI5DMHnM1dZaqxqWa0d7UWudSb7O0rW9vVUSri2gUdw/48qugcl5BzT9g9tbevXNPHROFisqNU1FaPALxAjbAaq/LG76pZtz95tC4RpVYH0RHl2kni+nOZP/LcXParE2E2wRYncjdK/5uObRNfttrJpw3XpekhjmFaldBvfiL6JBF9EsCzAH5ARLfIbf52pgGk+VSf5TQcKiWD1ca0XS04f+fKedqUGWE3PJmk1JbyxdWPq+RoXcoThTqhP7inVyvsXXKZJYnax8/dsRxfumHe8LkFBZe86d9xzaU1Xzw5AHdcc6nRKnS8v+JkKQ1ypK9c19JgWCoUdRk3zGqexPUXnIcm5HKmDZMI0wk2gjfP1m87gGsXdERKfRSl/21i0fRgZrte+g3Xw/Ynjxq/NximFXHxmZMJUw75P2P9H6aBJPVU38oJhddePbumpE4hR1h7tRcNaPOLMkUbukTTSWdw0z5cnKkB4Pfmnle1H1vG+VKxoHVCn1gsWIV9s5221T4K81MLBlXYktQCnpi4aWM31j203zlNRKmtgLaxeqf9MLETZnE1laAy+dMldf2pfWyyGsr+Dh7PJV1LsKi8yWfS1c8vSlUaWwSxKSp6UAjnoCeJ9MHkEl3MSCFUzAkh1gW3EVEOwOuEEL9IpVVMDUmU6UqyJFUzsLU/WDsxWMfRhC2XWBCTOHENAggundoiN/vPDGj3EeaEnqXbki1dR1D0RQlsiJLvS4j4IiqsKsC1C7xzWNL1qFP90jSuP9u51XM8OT46sehSm1XFlMuxr/9MTdCGeuwoRLmOAe97M9g/Wbp2mNamGRUgokSzfhvA/4AXyfo4gNcT0V8IIdan1TjmLGk81WeVOBY2Xe1EdYnUJZrO9mRvs764WgVkUIVLwmJTTjjphG4S9rZ2RLVeJI1pDOqtQ2vjRLkSW9TY+lONRG1mSbiwc6v3eEmsCJii0GUi6SSi6m/e1IPFF7bj4Cvl0Dmufm+q/eOSDohhXAgLYEuDKBUgLhFC/IKI3gPgnwB0AtgDgMVcAwj70s5q/rio7QrmaOvtK2PNA+EWNlPtxL5yJXQZTP7Y8mvZljajWAVcExbbBJtp+azXT+2gMxS2txUiWy+SxDYGaQbgyOhYm6hR52iprQAhPBE4sVhAIU9VuctU5PgnYTWvhzQf0JI4NxdLalRrXxBZfeTGxdOsuShtFSxM1w7DRMUWwJYWUcRcgYgK8Mp4/ZUQokJEPPUbiOlLO6v54+K0a91D+2tunjJHW9xzsQkxdZ82n7zVBn+dI33lyMs1YdGGJn+eQo5qls+CPk2mm9Hx/sqw8/r2J4/WCJeoF3JU53HbGKRZBUDnMx8Ub2pFC1V49JUrKOTImvPvSF8Z7zEIiKxFTMZ54Gukn20Sov7eXYeNPqx5ImsFCxZyTFI0I0NElDwGfwvgIIAJAH5IRBcAYJ+5DJDV/HFx2mW6aYY93ZtSYuQiJDpdMb8D66+fWxWpt/76uVgxv8NoicgRYUbn1mEL3XNdy51yWNmiDYe3B89J+V+m6OgoFY0Z7oO7kM7rsp17P30Fum+7As91LTemBNGhBp24YhJrvX3lVEVPcN4EU/wc769YHeArQwJtY8cYx3RKqehcEg7wKkBcdMvDmN65FRfd8jBu3bzP/WTqIG5qI10UtyktjglX4W9KWSMxRbOqDAphzH+4atFU63cS555jkiJsLqeB8xGFEF8WQnQIIa4UXg2wQwCWyteJ6P1pNJAJJ6v54xrRLpkSwnQ/HhLRUkKoCUzVvHWm/F6DQgzfHG056XTHDstdp7NQ3rSxu+oGavPp0gk9k5j+tQsnWdsrUQUu4J7I2pZWIs0lieBx4/jnHekrW8fKdZ7LcnRqYtu7dx7CJX/2T7ETgYchx+emjd1aEXPzpp7QY6vXhC0tjom1V89GwSGbdX9lCEu6HsV7/u5HWsHrkqQ6T1ST/zBPNFymzvZQYUrJIvfBMK6UBxqbIgqIZpmrQnioIXefSKA9TAyymj8uTrui5JJzyQPWESKaXAlaKHTf7bqcdIA539qK+R24dkFH1U1HRkjaBK96A7XdZGw3ruAN/OArbgL7pROnsPv5YwCiWXtMEb+DQqQalBE8bpwHCRn5aMoz6DrP7911WPu+/spQ7ETgNlyuD/VhxOXYcaztK+Z3YOVlU50EUW9fGTueOVYjeG/dvC80EThwVvCp+Q+/eMNcbH/yKGZYAhzyRNox3rBy3vA+wh7QVKK8lxl5NGPJPklboPEKI6KvE9HLRPQTZdskIvo+ET3l/273txMRfZmIniaiJ4joLcpn3u+//ynVEkhEC4hon/+ZLxONrseoJMRKGsRpl+4p3rSs55oHLPgl3d5WwLgxOawOWLnCcCk7pOak29F5OQ52LccGQ8JiUwmizXt7nct+xa2NOmxNfMCzJrqKHPXmGuXGnvYSlukGHzxunAccuQwcxWqrm+cuY5Wke0RUK6TLseNY2zfv7cXGxw/XVcdXCuGFF0zCmyaOBwEYm68e8yUXTcLtK+bUHHvNAz3DDxwmZNtMYxyllJx8KGNGL/WWVYxDlACIMGzXyjcA/BWAbynbOgH8qxCii4g6/f8/BeCdAC72fxYB+CqARUQ0CcBtABb6x9pDRFuEEMf993wYwC4ADwN4B7yI21FBVvPHxWlX2GfUYto2gklRZfBIWFBGI6OCwyJk1aheHb195brTjcjgkqhBCLaIQWn5m1gsgMhLpxIWGRqXYiGPO67xbuDB/irkqUZQmdLB2AhbBk76+kvKDSHOvJDHNl0HcaJbdUFNURkUoubaPRPY548PncDmvb1V/e56bBeRJr9DfvlPH645drCtGx/TW2GZ0UG+xcWcsflCiB8S0fTA5ncBeLv/9zcB/ACemHsXgG/5fnk7iahEROf57/2+EOIYABDR9wG8g4h+AOD1Qoid/vZvwYu4bXkxF0VYZDV/XJx2mT4jfY7C6CgVsaPzcu1rJgF186Ye3LSxuybbvSn61hThGEwWqROPa+7vsVYxGL6Zh9yDdNF5cTjeX8FtV802VguIg0B1uhiXyNCoqMvSm/f21jZW0/g4/nku4irJ668R7hGmiM8ppaL1gceWFkfNoaiSxHjniUItjboIdddjRwnCcRGHXFVidNPgqooAkl1m3RHx/W8UQshski8BeKP/dwcA9bHmBX+bbfsLmu1aiOgjRLSbiHYfPdr4XDCuxI0+G8mYfI5UwpZxTTdmeWNzDRi47arZKAQevwp5wm1XVS8H625AlSFhvclMKRW9AIiQG8KgEDVLyHEdtXU1NzesnBdrXyZkZKgtGOLOlfOc/Y2kBUQ+9OiSRgfHLo61Kilx5brU3IiUJjofMDX4xpbKJ+gPqj78rN7YjekpBHOsWjTVSVTHtWrqRL4puKfZvsgMoyPUMkdEn7S9LoT4kv/7Y3EbIYQQjcpZJ4S4C8BdALBw4cLMPj655kYbDcibtW1plQCn5a04Oc1MS08r3zp1OGeb6dhxbi62ChAqJU1C3KilsSS9fWVsfOxwVaQqAPzpP+4bztSfBGHO+Cvmd2D388eGl9KJgOKYHMr+o25wBsigkxOGpNHB/o9qbUzS99TViiqFRb1L/rZ8a7alYVtORcBe6ktn1TbVGSZ/MNTl+CmlIgYGB/HzV88Mv+/iX5qA21fMwfYnj4Zeu3GFljw3kxuHej5xluoZJm1cllnP8X/PBPBWAFv8/68C8Fgdx/45EZ0nhHjRX0Z92d/eC0CNQT/f39aLs8uycvsP/O3na97f0mQ13UijcREneSI8c8eVTvuLsyxpWnqyFRyXN+I4Twu2ChAqOgOXa3kyHbryZ0kKuTA6/H5Wg0KEAAQIG1bOMxZa7ytXjL6DwZu7bTwIqEqknLTPpGty6SN95UQSga9aNFUrOmTEp2lpeKJBfE0MRJSHfRfJh8/fm3ueth3vWTStJmBB50rx1MsncevmfaHXriq85fx1ZUqpGOrGkYXcnQxjIlTMCSHWAQAR/RDAW4QQr/r/rwVQTzG7LQDeD6DL//1dZfvHiOg+eAEQJ3zBtw3A52XUK4ArANwihDhGRL8gosXwAiDeB+Av62hXJmh2iaCs4BKR55J/ShK1WoPr0pNKXOuYpLevHFqWCPAsGTp2P38ML504FevYuvJnwFmLVntbASf6K0jaJURWtzD1s0nISZKoVPBc1/JIba4Xm99aEpZ5KZSGrZwA2sbmcc/OQ9j+5FGjUDWt1Ae3m0SfypG+cqSkyiZXirv9NpsqmKjCO1gSMAw5T27e1BP6XpfvDIZpBlECIN4I4Izy/xmc9XOzQkT3wrOqvYGIXoAXldoFYBMRfQjA8wBu8N/+MIArATwNoB/ABwDAF22fBfC4/77PyGAIAP8LXsRsEV7gQ8sHPzSyjE6WsT3954mwatHUmqf7MFSLxK/82T8NL+Hp9i8d7MOWnlRsArRULODV0wMYtPjDuSbS1Qn7MOtCIU+YMHaM9SasE04CZyOE1zzQgyHNjVLWvXRZDgsiRyCO5bm9rVCzPKuOXVYIimSdkJPXeJT5ZuP2FXNw+4o5w8dWi9uveaBneIlaFUOmh4Tgdhf3zCmlYqRVBpsrRZg1XOISwVos5HCqMlR13mEPDIB3Pi+dOFVXmhVm5NOEAhCRxNy3ADxGRP/o/78CXhRqKEKIVYaXflvzXgHgo4b9fB3A1zXbdwP4VZe2ZJ1g3chxY3KpLPm0CiYLpS1iVeLic5Sz3JFk3reFF0wKtZSqxzJ9zRO8PHqfDLlpDArhdNPWOcrbgkTUdC0X3rLVWDXDxJG+srYyhcrCCyZViQdX6+TgULwUKTLoxJSzb+EFk+q6ZpJMVWMS+XkiDAkx7Du2emM3charXZz26/q0MiiGRb26jOu6KmASfRLVqu167YThYp20BRfFfQAEzp6Pi+hjRjeFfLbLeX0OwAcBHPd/PiCE+HxaDRuN6OpGnh4YwoaV86oSWI4m4iZEdo0GDvMJkzcPU4Th0lmTa45lYkqpiLVb9ocuUXaUik437a1PvFizzWYxUOdQnMwJNisLUN3HK+Z34Pz28ZH2f7y/gjXLZjqVfhqunXudF7CRRn3ipCPKTX03JAQ2rJyH0wNDON5fgYB+HGXePNcSai4VIFTUHIcu15xtjqrJsdcsm6mN/Jbn4nLtqNTjN/zMHVdi4QWTnPpPRT0fruHKhNHfhNwkkeSjEGIPgHsB/COAV4hoWiqtGqWkcUNqdWxllGwk2Zdhfj8ufn3yZhjmYwR4AtGlvqvOAmFL++HyPhOy/S6VKW7e1IPpnVvx1MsnIx1jmJCmdZSKNRn6XZfygnkAbduTvh5tZb+cqjUIzx/SVWDGrUPres2ZRN+duodPQw7AOG2sx284rkBXz6cRqWMYJirOYo6IriaipwA8B+Df/N8t75uWJTiCVY+pxI4N175sc3BuCPP7sVk+oghQyfYnj0YqH6RiCgYZFKLKChHF5ydoZQkTmfX4E4Ut45qssq71UV3zAwLJX482i5fLPitDAvfuOuwsMOPWoQWqrzm5VBq0ZLmKPlsOQFMbCdDmHLRZ5aXF0kR7WyERgR4n8TTDpE0Un7nPAlgM4F+EEPOJaCmAG9Np1uiEI1iTwzW9wtgxeatJvJAnnDw9YFwCsjlE61KmuFRAkHNABmrMW/eI0aI3vXNrlR9QMIIxuN81D/Q4t6OQo5q8c/WkPgljwti8VYAES7SpmHJ/Ba0oukCJlW+dqt1n0tejLbeba3+ahLKu32z+hzk/PFmd+TqhFJYixaXyhWlMbec7pVSMVCYtzEdTCvYkAktG+8M1k02iLLNWhBCvAMgRUU4IsR1enVQmIeL6hzG12NIrqD5HtmXP9rYCIGB8jxwb0w12UAjM6NyKeesewfzPPIIZnVtxymFJKbgEuvbq2VY/skEhcPfOQ7h1s3eTvX3FHDxzx5XapcPKoMAnN3W7lTkyHFJabaJUa3Dh5JlBq9/USydOYffzx7Sv6fwHdds37+3FxscOVwVKyCoSQdK4Hk1WZheLpw2dwLTtc0gAIC+6muD9Hl/IYfXG7irrWxKWrKjiV+1jm1VevY5v3tRjFHKqYHe14NooGZbqm1FcnWEkUcRcHxG9DsC/A7iHiP4CQEynGEZHXP8wphaTWDneX3FyuO4oFdE2doyxpJarQ7SsUSod201pUFSC4nDF/A6sv37u8LwwEYxkNfWBa/BDZVDgpsDNPdiuJEqJuRIUrSq28VZZu2W/dslv7Zb9NZ9t5PUYPJYNV4EZtlQvuyEYfKH6kSWx1BxFqLr2cdD3zba0rwp2XVtkbVnT/A32n+lQrx9fSPwaKDYjxwXTkpBw9G8hogkATsGb++8BMBHAPb61riVZuHCh2L17d7ObwaTARbc8HNt3q1jI445r5mD1xm6t4CNUJ5itN0lwkLC0K9M7zbm6D3Ytt6ajiItMGqzmkgsufYXluEsK3fJ1WJ+4vi/JVCT1oCuVBZxdao7aRtt5m6pnSBETNzWQiqlMlkrwugLMqWFM/RNGngiLL2zHwVfsvq4qNy6urlQxo3NrQxIH5wB8yVL5hMk2B1NKQk5Ee4QQNauiUVKTnATwBgDvAPAKgPtaWcgxI5s4Qi5ofXFdkoliVXEhLFrOFrEaNR2FK2rNzbt3HtJGA4Y5hudzNFxPth50Yzs2b+551/QTsnKAem5rHuhx/mzUdBc2bEu8cQKCbNisb0ksNQeXtk0IVI+Vbjw+uakb8z/zSOz5PSgEdjxzDH39Z8Lf7PO9nuqletMya1LI76EvrZyHFfM7Urd4M8nTDIuqcwAEEd0AYD28eqgE4C+JaI0Q4oGU2sYwsTFZG0wllHSWhihVOFRH8LhWA4lOFKkWiraxeW1+vFWLpsZK9VAv0ocq7JwHhwQmjBuDE+VKXZYN3c3NFgGrOu2bAj/a2wraygGVQS+ZsU0wJVFHNUgU538XbOfdNnaMMdAjiXbolrZNqH2nG48hEZ4U2OVBLkrN4aDP7OmUry8pXL+y/SmsmN/B1SZakPEJ+hK7EkU+/imAtwoh3i+EeB+AywD8WTrNYhg3TBYRk0Vh1aKpsXyOovhMhfkIFXJkzHcG1FpKgv5BJ88MIp+jYStgnmh4KahZkXZHLD5HwfcFI4qjoku/Ena7k4Jz+aXnaV9fful5zn53QdLKD5mkBc6WksVkCe7rP4MZnVuHEwnHbYdLbkUV2XdOQToKxUIeX7xhrvXaSoJGJYR96uWT+N0v/YAtcy1I1LmbBFFSk+SEEC8r/7+CiEmHGSZJwiwi9+8+hB3PnI1+fMu0ibh9xRwsvGCSs6XBJfWC7jPAWWuGLNPU119x8vuRy022OqeDQ0JrTQwrh1XIEV43fkziXzZhTuiSKaUi+s8MxD7OkosmaUsxuVhkjvSVnaNeo5BUPrqgf5jJNzEOYWlRdKh1XG/a2I2bNnZb08PEQfpiBonad3kinN8+Hjdv6knckhVXHLYVclrhZ9quI3bibaapNCOyOYqY+2ci2gavAgQArATwcPJNYkYDSTia2ywiu58/ViXkAGDHM8dw6+Z9uH1F+hHCLiJQt4wrkb5pNnQ3PN0+1eAFtZ9d6smqn6+XsCLyLvz40InhcmEqqxZNDe0vm9C1idswP78k8tHpHkzU80lq6Vb32SjCKUo75PwykSPgvIn6vjPVpjUxKEQqwkdNKB12PlWfyxHGFfQ5LNsnjMO4MwNNsd4wjSFOucR6iRIAsQbAXQAu9X/uEkJ8Kq2GMSOXsJI6rs7kNouIqeC8rRB9PcRxgI9b5UGiEwu6peENK+fhoGaJTF3GM7VBfl7d342Lp0Vus0tgiQum5cvbV8zBjYunGZekZPLnqBRyhLVX11aHUEkiSMDF1zGt0n5Rx8OlHS6BOEPC7JLQSD8xOWM6SkUsuWjS8BxS89NFDiwi8wNCb1+ZhRyTOFEscxBCPAjgwZTawowSwnyMXJ3JbRYR05duGjeJehzgpbUkarqDHMEoFuIsDduCPUz7i5uiYfq5+vEp5ACX1SfT2KoVMFSrY6mtgNdODUT23ZJpWNZvO4DVG7uNFuQkggRcRULSUcqA3UJsIsya5yJOOzQBFmlIuEKeqgIp8jnCOX4gTqmtACGAE+UK+s8M4EfPHhu2qsi8hnfvPOQcWCGpDIrIn2GYegi1zBHRq0T0C83Pq0T0i0Y0khlZ2CxqUZzJbRYR14LzSdCMLPlDftH1pIgT7BElRYNqfd357HHte4YEOVWVcBlD1epoS/5sguDNrwf39DoVZa83WMF1XqYxf4Nj73KEsPkaJvZMVR6ShoAaH4EcvKoqG1bOw6nKEPr86Orj/RXj8lgcUcZCjmkkoZY5IcQ5jWgIM3qwWdSiOJPbLCK7nz+m9aEyFaKvh6Sy5Ee1jnx71yFtMEBcf8SoFr2o9yopcG3lz1xqv0a9SdrGwWQ9mVIqWkV60j6XrueUlkBQx37z3l6sub/HKoDDciHarOOuFs8kEIC24od80EozjQ9b5phGEmmZlWGSwLakZ7qJmywBJgESLDivFqNPGtONK0eEGZ1bnW5WOmFqi2YF9E62uiXf1UokYpIRkiciLlsCZ1OY6G5y0uokx9RWBSEKpvGRASFB4VLIkTVQ40hfOfHIU1NeRN370sZFUN+76zDu2Xmo6lzVPplYLNQsb8rKKoDZlaJRpJ3Cp1jINzzfIzO6cS7nNRLhcl7Nw2Q90pXGkjeBrNaodSljVc85uJaqAqInLC7kCOuvnxurXXGSI9usFcGySaZ+LRZyOFUZqhFNceYUAKx5oKdKdBTyhPXXzcXaLfu1fnZthRwEyHqzVsfbxVLqWhIu2Edp4+IXKaOdg1HPMg2Oa0qejlIRx0+ebkgetxzFizi0zV+5PC3PlctwjW4aXc6LLXNM3cRZ1jNZ1JLOfJ8mUWqg1rM8VyzkUNbc4HQlY6KKq8qQwE0bu4cTw0Zpn86qFYbpRqjLH2cqDyb7ImjRCQtCMdX41FV9WL/tAEzuaeWBodAlZltAz2pNzjbpGhBWvzSsZFrStWXD8hYCZwVcsNWVIYG2sWOw99NXVG23uSVsWDkPn9zUnXpqhzj7D8vRWCzk8NPPvnP4fxZzo5cmVPNiMcfURxqljMKOlwWh52pJUYm7tHPHNZfikxu7ocq5nL89SFw/nd6+Mtbc34N1D+2vsaQEiSJiXdHlj3PpL1U02fzbgj5h0l/L1FO2Y7t2rymgR61zq4rRB/f0OiU+NpHGtRjHl1NF116bz6zLEm8zKBULePW0PTectChGyUcnLbhpCL9SsRA5gptJBkt1wdRgMcfURdJO4rYbEuCetiQNVCEZNakpoPf7cxGnUayV9ThcV4bE8M3K1LdxRKwLujnjYhUC7ALHVBotrP1yrKLU99XtI0yQ2sSorV06wq7FuBZ0ue84817X3jXLZmqXttXoVtne4PtkWhGTSIn7MEPworNN9WsBr+pKGK7zi4CqMUjDGrn26tk1D4FMY2hG0mAWc0xdJFXKSBKW5kP32s2belKPigt+SUe9YeiSyEaxpLhGmro60rugE1gu+cPiEpwzrlYhm/AKigmX9qtjpfO1u3ZBBx7c0xvqM2cL6FFxvVbCEhHbrsWoVjub/2FQYMVqb/Djmt3ZHmJMvnxDMR9mSm0FnDKMZ5QEv67Xx3Ndy50sxPXCQm70wGIuY2RlGdGGi4UqbpZ/2w3J9IUnj2/yR0qCKCKmo1TE9HOL2Pns8eFI2msX1IqxNFJf2Mp5yaUiFwuDJDgeaUYBTgyUzQrezGXyX9VHj+CNu85/EKhNoWFrf9BaItFdj8H6vrZo1jBBahOjEtMcCu7HJGijzLUw67hNeZhKx6ms33bAmC4k7CFGVloxNWFKqYgXT5QjW0ZeO1VxSlgdhsv1kSdySv9SL//ngZ7U9s1kDxZzGaLR/mdxcLFQydQOcbDdkF46cSrUIqbzR0qi71y+pIOpF2RbB4XAg3t6sfCCSU4+YfUIprAl2aj+blNKxbqXlwHvBrb4wnYcfKVsPLYu4EB3M5ftV6MndQEiQG3AgC1NyY7Oy0OPH7Zd9z4A2jYDdiugimkOqdhS/tjSrAQJs46bBEipWAAR0BdiyYo778OWMOW53r/7UE1d5jCSCqB1cQ0Yk6eGBEecaYbjFtM0mhBzwZhIopJA2jhZqOpIUm+r6hBVRCTZdyZLY56opmKC6zia9mnyrXOt/WqrRiBfc8lXVizksXTWZKy5v2e4CkJcIffMHVfing+/DTs6LzdODykCbOeqtt+lJbql2+D8KuQI/WcGItXVjYJs88Gu5TV1buWcCVZh0FV6CJvPtioeUeaaTWzZBNfpgSEc76+EVsuI0hYV23dPR6mIaxd4115UISdpj1DRxITLQ9LpAV78ZJKHLXMZIg1LTdK4tEWmdohjEbNZlm7e1JNo9v8omKweutxxYeNosi7JfdbjW1fP+ejygq3dsl9riTHlFtMRHDOb9dX1XF3HNSgQgvNrYrGAk2cGQgM/ksJm0VNfm2HILRh23qb9a8c7Tzh5eqAmsbVtfE6e1te4JbJHE4e1JcwfELALpXqjbiVx8881giy3jakmiQeDqLBlLkPEfWJtJK5tqXepUGdZimMVSqrvbFYP12NKsbLmgZ7hG5N6RqZ9pmGx1Z3P+uvnYu+nr8BzXcuHnfdNUYMCqLE02VAtXjbra71WTd0+bbx6aqDGmT8L1nDT+QkglvUwON7tbQVAYLguqWpJs42PKfee6dI0leELtmXcmBxWb+zGkq5HcevmfVrLrK0u7c2beuoWclLQp1D+NhFeP77xAoGJTj5HuO2q2Q0/LleAyFAFiFaofuAaem/yQaoHU+Z4UzqCeqob1INtHNc9tN+Y/iCYXFViitwjQFuc/NbN++oqY+Y6xsEM52GVMFyqIrieq66NqmWx1FaAEF7JsbBqELbza1ZAkot/WD3fC7YqDDs6L686b7Uvo94t8kQYEqKuyhdp5mILQ1qeuc4q40ra9x1TBQi2zGWIKNafZhFsY8mvwajiYhGJg8li8MUb5uLOlfNq2lGP71492MbRlOZAtz0sci8Y/QmcFVRq8MXdOw/h1s3utS9d/CJ1ywgLL5hk/UJRLV4m62uYdVr2yeqN3RhfyHlO96i2LG5YOQ+nKkNaq5NrVLKMOLzlO/uG/QVtfmBJo84hHfVaD01Llr19ZSzpehQAsKPz8pq+NFEqFmquTcCbf7Lv1jzQU9N3LuMhz7URdWmDyHM+Z/yY2u+XBpNRgyETQEZmNxq2zGXIMteqNNJ6YTpWmKUhK7jWWXWxWOiseRfd8rCxiP0zd1xptdq5RrrK2qXBMXap1SotbNY8ZprC9+uvnwtAn/ct+MBjmwu2FDe69yc9p+JcK1Etsy7HDusD2a8u80GN4pb7J4N/V3DOutR+Bbxz3bByXioJq6PQ7icWdvEVjcKEsXmcPNO882KSh2uzMi2Ha5qGNI/VCsEjgLnETilgZXOxWBzvr9Q4r5uWggaFqFkGlVa7u3ceQskPBAhLBmvLH+bS12FBDgBqTRD+/6650mxzwbWqhBR+pv3EIW4giy0gIe6xw5D9GjUvn/xtemg5rkQsr992wFkQZaXU1+nKIA52La96KKqXDj+wBGAxx8SHl1mZEUErBI8AXomdQq5arRRyhLVXVzvMugqG4PKfyUk8T4R7dx027qevXLEKOdMSj5pGJBfiOe4S5LB+2wFj4XuXKOGwhLJrls2s6X9TO5NOHRM3kMUWkOBKnModUvzq6CgVtalvXFCXr11Qz1Uuz5uiBdOOIuyvDGHz3l6nOrquLJ01mWuoMnXDYo4ZESRxw2sEK+Z3YP31c2uiSIM3xKgiVIqCVYumal9ftWhq7JuPuqSkCsegT5lt/6rfoEmU9faZEwr3+gmLdajWPtPnq+ZCYDc58kRA0L/RdU65+tZFtfSp/oHjxuS0bXQljjVRit8411XQ0qxudxWWukhX2afLLz1P+5nll55nPHZSJF3SLpjYmml9bJHXacHLrMyIIEox+mbjsiwdJ2/Wkb4ybl8xB88dfa0qceqSiybh9hVzYi0L6aL4ohSH1/nXmQqah2Fq+9JZk0MTyqq+lUHL35AA2saOqfE/dJ1TrgXubRbDIMFl0b5yBcVCHhtWzos1p01LtXJ8TfkO415Xa6+erfV9XHv1bGM1ChWZU62vv1LzIAGYBdD2J49qjx0Fm28lIXnXjWYtGTPpsfjC9oYfk8UcM2JopO9e2sTxD5IWqh8fOlG1/ceHTmDz3l6sWjTVmjokSLGQNwok1xuaLoF00jFX2588au0jNVghqnXMZU5FKXAfxGTlilpLVZdGRBVeYUmvbYEZtj4wfc4mAl3mtNRhwakS5st3pK9cl2+dHI8/+c4T6NfU+CoWcmifMM663xwB48bkjCXmmJHPwVcaL9BZzDFMAqQR0StvijLRsM2nzcUfLVh0PoipAoTOn2disYAJ48Y43SyDN94TCfsHHekrG/OABZc7kggmCDLRENQyMWRJMU4wSXB7UCyqFk9dgIWrYJNLvLb5HBbQEaUaRRRsc06OY5RrR5InwlumTcT6bQe0Qg7wagB/3iKMAXuNXWZ00IzAu6b7zBHRQSLaR0TdRLTb3zaJiL5PRE/5v9v97UREXyaip4noCSJ6i7Kf9/vvf4qI3t+s82FGH2nnI9MFBQD6urA2EWALgOgoFbHysqloG1v9fGdy/SDS+ynqKAWc0pMOSplSKlqjeFXS8K209ZFpPAiwBg+4Bl+E+W+55PYL4jqfowR0qAEi67cdwLULOhLPG6cbxxXzO7D+urM+qjZfpkEhsOOZY6FiccX8Dly7oGN4X6oIvGljNws5pimBd00Xcz5LhRDzlNwpnQD+VQhxMYB/9f8HgHcCuNj/+QiArwKe+ANwG4BFAC4DcJsUgAyTNmmU2wLO3gBNN5chIapKb9kiSm2CB/BEzoN7emtu4Cbftr7+Ss1NzUTwsK4iEAhPlCpv4K7RjWkk5u6z9FHcKGtX0eliAYhqJXCdz1Gth+rc2vj4YT8dRzLJcDtKRVy7oGP4OlCDJVQR+8Ub5jrPPR1LZ02uiWZ1EYFx4CTBrUmzAu+yIuaCvAvAN/2/vwlghbL9W8JjJ4ASEZ0HYBmA7wshjgkhjgP4PoB3NLjNzCgljRx3LukbglGcpohSly8X0w3cJNTksV1SNASXVYOCyqQFS8VCVe3XjlIRNy6ephVipibotrtaqFyxCba4lkBX0eliAQhaRnWoljPTnAvO53qsh5VBMbw0LXBWuMQVMCdPD2Dj44dDrYlhlTXCuHfX4bqtb66RjgJoStULJj55Ily7oDm+21nwmRMAHiEiAeBvhRB3AXijEOJF//WXALzR/7sDgLpW9IK/zbS9BiL6CDyrHqZNm5bUOTCjmDT8sMKWz2w+cirql4uttqVJeA4KURMI4Xpsia4fVH+qGYYEsyfKFeegFpMfntyeZpUSU3CBLhp0YrEAImD1xm6s33bA2o6kop7DAk5cEwoHx9F23iouFispXOI+AOl8Fk0BI7JfXSqWBKk3t1xYjeYgWUt6ztgZFAIP7unFwgsmNVzQZcEy9+tCiLfAW0L9KBH9pvqi8OqNJRb/JoS4SwixUAixcPJku0P4SMAlmSlTH2n4Ydm+xF185CTyy2Xz3l7jU35HqWhNDmuyELneaMICL5JI+GzbhywRplpt1txfWyc0DNO1FGZFk5bADSvn4fTAEI7319aMjYvLUndYwImLKDf5o6nHJniRnMGccK6WKFuS4rjY5miU5f4kUOeFaWk+SLGQhVs0E4UkXGzi0HTLnBCi1//9MhH9Izyft58T0XlCiBf9ZdSX/bf3AlCzop7vb+sF8PbA9h+k3PTME7d8UJZpZB1YV9LIcWey9gXrgrqUp5JfLjpLCsGbF+1tBRRyVJWbS7Uu6c7FtTTW93peHK7/qsPVwmPDto+1W/bX5ByrDAms3bLfeYziRm6qREk34orLUvfEkCS6UUt2mY4tgOH6omr/uFqz5HHCrISmyGXTPl3Tp+Qi7DcOUa9bACgPDEU6X8mNi6dFSkPEJEszcgc2VfYT0QQiOkf+DeAKAD8BsAWAjEh9P4Dv+n9vAfA+P6p1MYAT/nLsNgBXEFG7H/hwhb9tVJOWY36zSDtqtB6S9sNytfa5Whdk/i3VX0hNFHu8vwKQ56dG8H6PL9Rm3o9z7LBSRUkEJdj2YTp+lBJKSVxLafhWuljVwgxjJmtYmEXNNZLWxe9LfXAIztHg+754w9zQ/QFewuqlsyZbvzPU63YoRSEX7APXa0cIGKu62Nj4GAu5ZjIaK0C8EcA/knfiYwB8Wwjxz0T0OIBNRPQhAM8DuMF//8MArgTwNIB+AB8AACHEMSL6LIDH/fd9RghxNgX+KKVVis+7koZlI6u4WvtcrQvB/Fs6f6HKoMCEcWOw9urZThbd4LHruRUmkfA5zaTRSVxLJmtMjggzOrfGsui6HP94f8W6f5M1TM4j0/i7RtK+x2AlKhZyOFUZsua8Uwvaq/6fTj5nAtj6xIvO3xmu1jITNgta0NXA9drJEw1btaNUcOF8xc0lTQuviaZa5oQQzwoh5vo/s4UQn/O3vyKE+G0hxMVCiN+RwsyPYv2oEOIiIcQcIcRuZV9fF0K82f/5h2adU5ZoleLzrow0cRqGq7UvmHohWEi+kCPnlBZH+sqRrFDqsaMUP3f15UzC59NWfN11n0lcSyZrzKAQsS3NrseX+1+9sRvTQ3z+dFYF3fi7HHtKqWgsvVWuDEEAeOnEKex+vvbZW5cCRPp/mmqzqlSGhFHw6eZ/mLWskCdr3dchIYxWSF0fqNfOkosmaT8ny0LdvmIOnrnjykjRraPR3a7RPoY5gwHOtD1NRuFwjx6yVny+3hvzSBOnqRH8ItF8sdj6MopoVscUqP0SK+QJt101u+Yzax4IBCQ8UBuQkNSy+m1XzUYhr/92DdunmutPt+QX5VqKK5psRHXiD9Y5jbLcGBz/sGPL/gmzdg0Kgbt3HsKtm/dVbbc9VNRbnN4UYR0M6JgwNj+8bL/+urnovu0Ko6DKETmndQny0xdfddoeZbxfNz48Jc1I4y3TSg07ViF3tuxckJhlgeuCxdwIJo0EqXFJ4sacNXGaRXTVImR9VBVdXxZyhP4zA84F4YNjKq0gUqPkibDyrVNr5tu6h/Zr27juof015xLFT80WbSqrAOiwVS1Qc/2p+dDiXktxRFPY/tRrvL2tMOz3GEa5MoibN/XU9JfrQ1Pw2KViAe1thdjfNcEKJbaHCtc+KhULNUK+kK+1VAP6gI4hAWxYOa/KMm6KzrYtrYU9cJosiMHtrom6bfuMQzN8wOKw89njDTvW+uvnNexYLjTbZ45JmTT9iKKQhL9bGlGjSZGVKFtXq5ou/9nJMwPGG4BONOvGVH0iNeVccr1xmawcuu2u0abTDTntdPvUnZ/Mh6ZGJkZBnSdh/o2umK5xlzxqOr+4KNHFSX6/BPsiLH+ji3/b7Cnn4LHnqm/wg34k8+qN3Si1FSCEl75FNx6676ioVkEZMb6k61EsnTUZ2588Gvt7YvPeXmx83M13zuTDlyNg3Jh8aOCMyqpFU1siOrZeX7V8jvDF6+di9/PHrOdLANZu2W98vRmwmGMaQlL+bmmI03qFWJZSwERJYKz25ZKuR43RnaaC8C5jV0+AiulmJK0EYcKoXBnETYHkvGH7VIm63Bw2h4LzJG61DleiFrSXYyWFqss14XLerqk1gmMQJipdzm3ns8drjj0kzkYyqw8QpjYGxztKkIQaMd7bV64SCOr3RLGQQ1kTtRD0AdNZtU2YzmdIAKdSrB9bKhYiRYpnhTwRVl3mrSSEuToIRIuGbwQs5piGkEaVhCRIQohlKco2bs62sILwOlyj/4LvMX3ZB53LTTejQSGchJF6/LCcZyYLmcucdZ1DplQeeSIMCZG4RVe1vroKEDkPXB6aXM/b1aoTTMHhYokPiwZNIqowON5R8r6FvUt+T4wv5LVibnzAFSKppdOovRLFKpc1keOK9N1sBQukDvaZYxpCVv3dmp0/LOmozrh+knGCS1ydsYMWl7VXz9ZG3K69ujpQwlaxwrWUmCQs55luu+ucrbcw/ZAQieUnDCJ99O5cOc8YBKIS5eHK9bxvXzEHNy6eNjwP8kS4+JcmVP1/4+Jp2sTSrhHdJp+uen291CVSec0lnXbiSF/ZWBHCtVIEky2a4WHIYo5pCFkLxohaVNxG3Chb16AQ1+jPeogjtoNjaiJ481sxvwPrr59bNRfWXz9Xm//M1KY46WiO9JUjnafrnHUV882MxtYFxgSJ+nAV5SFGptY42LUcz9xxJT669GK8aeJ4EIA3TRyPhRfoU3OYCF47piVrmdojCmo0qy76N+kb9ZRS0VilI7idy3u1Bu9Z3Pi677zMyqRK0oEBSfu3mYiaPyzO0qbr8qwt+jPMLyu49OVa2si1IHzQ785Ugsz2ORO2ZbYoS4eSKaVi5CAal3a6LscmUbZMRzCx7qpFU2usXHFLdtmI6zqRlmsDULtkHbXaTbGQxx3XzNHOL3lt2iSxKgBdj7dm2cyaSO7h/QWUo2k5lskO+RxFfjhJApb5TGokXX4rif3FLSpuI67V0dWy4Rr9CdgFYlj/ySWtuAXhTSkbTNtdMC2zRc2vVsgTTp4ewIzOrcPiVO4TQF35D12tfWlYp2/dvA937zxUlVhXl7MtbskuG3FdJ9J0bQguWUex4KrjEdd1wiZkO0pF3Lh4mnb8bde4OieTTDcyErAlBG8Wg0O1qaAaAVvmmNRIOjAgif2lYaEA4kXZphEUYkvn4dp/cfvZlLKh3gSvOkypVVQLprSStLcV8NqpgWHHbNUSBKBuK1EUa1/S0djB3GzqdtU6F7Vkl80Crr420a/h29dfcY56NVmuolhaXa8d1yCdYLoZ2/77DSl82tsKRutrmGi3BVWoY5Oj5iSkzSpZ9SlsRlUiFnNMaiRdfivN+pj15A6Li+uym2v0J2BP5+Haf3H7udHl1oLCyCRAlnQ9WnPzVS1BWYlEjoNrdG5QcNpyqgG1Anf1xm7ctLF7WBhXfEXRV66gWMhjw8p5w/tfvbG7qv9dXRuiWAldr501y2ZizQM9of6CwTm6dNZkbVTj0lmTsfCCSTX7lJVO4ubCDAuqkGPTCkJuyUWTsOOZ+KXRx+YJlUHhtFw9pVTE8ZOn0Z+xpedmZGngZVYmNZJ2+E6rPmazompdl91coz8B+83d1E8CcKoAEHxfkKyWW4tTSSCKAE3anSAKUaI41SVrmxXIlCwZ8Jb5KkO1InDdQ/uNfeAaeRwlSjTSkrXDboNz1GZlXjG/AyvfOrUqGldX6QQATp4ewLqH9ocu4dtqvkpaoQZ1joDrF8Z3/icAZxyFHOCJ66zp22bdT9gyx6RG0g7fSewva1Uk6g0ECDJhbB4nz9TeOCeMzVuTyIZVANC9Txd96jo+aQTGmKxJJmulrZJAUik60p5XphxuwZxtQeJYcG3olh1lH7juL0oRecDt2lm/7UCN+Ayim6M2kR8s+6VWOgGqrZqqRd22lO1ilHRdMo6KKWFxHIaE1+dRA0EkUT/zvZ4XI7W9o1TE9HOL2mTSSZAnwrULmlN1icUckxpRRIjLzT0pIZZGFYm0cW1zv0bIye1hSWR1FQBs7wsbH1NEbBoVM2zWpLBKC/U+IDR6eVlF+sWFRbMGsVlw2wq5xJatevvK6HAQIXEe8oLfGepN2lVMmG6+pbaCPtiAgJs2dtdslnVuXZdLgep5F6YrZP/ojl0v1y44P9FEuUf6ysjnCAMNWBOOkqBYVrK55Tv7jOMk502UxNAqphKGjYBECuq0VVi4cKHYvXt3s5sx6tH51Lg4DWeZZtVqNdUeBYCDXcsjv29G51bjTdEWMGIbU5NIrMdv0dZOianSgquzv+lcbSlZGu2H6YqtzUdOlEPFhSt5Inzxhrk1c6GQJ0wYOwYnyu6BE3H88FzQfdfMW/dIZioZqOX0Lrxla6J+cwQv/UmcfZoEj4t4j0K7SVhHoJAjrL9+rjWlkfogtHlvL9bc3xNq1TWR5rVPRHuEEAuD29kyxzSdLJXDSoJm1mp1rT3q+j7b0o7qGwWEl64KW3arx5LlsgQl01YEMVk9XccxrfxxaWJrc5LWn0EhYlvUbf0ftQKIDd13TVaEXKlYqBIFb7vQHlyQI2DcmBxOVYacLJMC4VZBHQTgizfMrRE8hRwlPocSScfif63ZviOCy+X1ZIfmaFZmVGJLp9GKRBGnSVvwXH2oXKMgXYq1687NJtjC0krE6ROXdkYNxHAdx7gJl5uJTWC5LBe6Iv3gorg2yPG3LfEnfbMM7o8onshJmhMBUXnwFf156yxBNuu7xBQpH4YAsHbLftQsxtPZXxnovmEqg17ut7DlU3UZPCwC2kYzgr5YzDFNx5Q7KVfHk1EzcbU8pWHBc/WhMi2FBJ3Qgzd909ebrnSVSbDZrEJx+yToDxi8mRRyhP4zXtJgV4EYxYIoxUozrbJh6ESybinI9EAAePNj6azJ2P7k0dT84MJEue2BwEaeCG+aON7pQSIpIVfyhX2fn4A7KkFREDYn1TF2oZ7StToRKEXTexZPy1zBetv3V/B99VJPovS4sJhjmo7JLaEVcirpcE1omtby8u0r5oQ6wEdZGnQp2RWldJXNKrSk61Frn7hY7QieA7sQnmVDJhSWyzWuAitOUue0xjTpMna2PnB9ILBZfjpiWpldlk9NDwRhrFo0FQsvmOT8IFEPOj88F7/OIMHr0TYn47Q/jaS7R/rKNXMoC9gSPqtMLBYwYdyYulaG0kiUHgaLOYZJGFeh1MwoyLh+TK7nFrZ/07JbWEoIkyABqqMDj/efTWa7ftuBGiuCi8DSJZwt5MlqbUpjTNOqZWrrA5cHApNjentbocbi5ypGw/rJ9kBgSzmx5KJJVefj+iARxLZ8aAqwkcSRNF/Z/lTVfmzJjOP4EU4pFXHy9EDoUmtHqehs2ZIPO3IO1RtMkATyul27RV8DV0X2RcFPXhyHZrgIsZhjmo7Nb2NJ16OZ9Dmy4SqU0ijnFbWdcdK6APWXrjLd3E19IgCtL5dLJYe6BFbwuzzkuz2NMU2zjF09IvO2q2YbKyGoRBGjtuXToLXPNXAFAH586AQ27+0d/kwcISkjIldv7NZOA1OATT089fLJqv9tyYzjjKWL6JAC2hYJGnwvUH2NFws5DAjRPD9E/7hBH0QTfeUKCjmKHUlbT83juHAFCKbp6CocSBqZTT9J1Gz7aoF4lSxVo4iCy7nZ0FVMWPNAD+ate2TY302HabkmrJJD3MoUuoSzlZAi2mmMaVJl7KJsd8G1EoJNjAYx9d+dK+cNW/uWdD1qragQ5Xgqtr7oKBWx/vq5ww8cUT8PeIm768UWLFZKoeh8R6mI89vH46aN3cZjTxibr6nCIa1x8hrvrww1NaBEXrdR5ntlSOAX5YFYx2vG0jKLOabprJjfgfXXzzVmgHf5Im5FIpUkGkHobraVQTFsnRWIlhVgSqlovcHGFVhxRFQaY5qEEDM5ZNfjqG2qhBAUWFEDSUz9p3sIWL2xG9MDwi6u+F2zbKa2bJ4UknIM486nQj7+7Xbz3l4s6XrU+HqeCKcTStUikdUSgtbBIKW2sTUPdmu37G/qsqqO3r6yduxsxBVlUauZJAEvszKZQC59mJyEW6EuYRxasRpFvbiMpetXqEslh7j+gXGXTOMsL9tIIo+dbXkuLq7Lv0ktPduqfKhLt3UdL/gUofyvjt3EYgHjCzn09duTHqu4LvGpjMmRU2DDoBDoryQnnqLki9P1dVby9AVZv+0Arl3Q4RSNHReuzcowaL4fGRNOvZGV9daYlPdX3bGjBlzYSDoZcBJpV+L2eRo+c677jFqz19RHYW2VQjLuuK3fdqDG4b0yKHDTxm6se2g/Xjs1MGxt6iufDbBxHYc48/7cCYVEEyS7ErWY24zOrcP5FdOIkE2K3r4yHtzTizuumYO1W/YnLjrjRnEnAZfz4nJemWIklvYaSSQxPq4pFEyJW9vbCtj76SsitTsuSSZ1bmbZr3qObeqDKPsM7kPmqouyTyDcYZ8APNe1PNa4xUkdIs/V5XhxU580KwFvEmW0skqU6Nwo+2xE+T5TOS8WcyzmMkez6poy4SQlSNQxLrUVqqwegCcQTTc9ecNuNUxioRHnoxMSLvVRbeId0C9tqz5urnVV5edMkaIEOCWireeGOv8zj8QSL+2G+at7wLFVtzARt+h7EhRyQCWqma4FkHWlk1pqlYK7EZY5rs3KtAyj0Y+sVUhquS44xrobv+mm16pL7s10IQgu1UoBLZeZ4tTYlaLJRbCF1VWV+7T1UZh/X72+SnH1kk4AmlLHyHnvUmpL0syku60g5EzVbGzkiBL1mdP5bjb6HsZijmEcScNi2GpWyLQEiUnAt1oBextJ++BFJVjJIyhCotbYDe5TxSbYbOk17lw5z9hHNmd8m0XE9RqLE6Bgw/aAE6cmqkxKPCYBa1nWaqfWQ5xqIGkK5CQqvsSBU5MwmUOG4dtySTWjTcG0CPXmv0tjn2nTyNx4Iy11SyPOx/XacbWwxk2LYtu/KaFqnggr5nfg2gUdVbnrrl3gCUbb50z5DqNcY2HnVMgTSkX3XG4CMI7B7CnnOO9HMiQENqycV19BVaVtIwEi1MwZG41K5tuM7AtsmWMyRVYLladRczOtOp5pkkRkZdTjZbUv4pDm+SRRaSFKjV0btv2bLHODQhhz1y28YJLRmmKzskS5xkylsoBqy1+UJVLTGOx89rj2/XkivGnieGPfrXtov1OJqThLj1kjT4QLJ7fh2aP9xjEWojbfoY2hBi1ZN8MVhC1zTKaIm709bZqZ2iFr1FsBIgpRrLRpW3SzaDFWSaLSgq7Gbhxrom7/BE/cGIq9oL1Nn4ZDnoMpEastQWuUa+x7PS9q31sqFqrmuck6Z7L56MbAJkxtY+MSoNFsVwSXhLkyGbONQSHw1MsnQ0ValNQtjZByYfWb04Itc0ymyKrAScNXjHPq2YliaUrboptVi7FK1EoLQP01dk2o+5cl2uSN1FQYQAj7OZiiWW1VLKJcYyYftuD2tVfPrikcnwMw0ZLKI9gGU4SqXGoG9GNj8xskAKW2AoQAVock+7VFi9eLy3d1ZcjL35dEpG7mLJBNWsNmyxyTKdKoIZkEafiKtWpt1kYRZmlSLWU3b+pJ1aKbVYuxStRrJ20Lq9x/R6nodH/r81Ok6LBFs9qiXNO4xlbM78DKy87WpCUAlCOr1Szoq7X4wnbt++R209iYrH8EYMPKeThVGUJfuWLt71KxUGVtTdqPbGIEv8IkAhHitp/g9UV7wjVtw+o3pwWLOSZTZFXgpOG8PtIc/JPGZqUJOrabbgpRLbqmpdSsWoxVsnrtuPZRnsh6DmnXyjXd1OV2OTemd27FPTsPDc85AWAwpA7poBBV8+ngK/o2m7ZLTEcRAG7a2O1kbesrV4YrZTzXtRxfvGFuaL3SjlIRNy6eFrpvIF58RlxBtuQisy9lGM91LUf3bVdg76evwJ0r50Wq2QrYl5ObYS3kZVYmUzTawT4KaTivp7HPVkt3YqJkWLYqGXyrdESx6OqWUtfc34N1D+033kSbbTFWyeq145qcdVCImnOQJaJWb+xGzrAkV0+tXJXbrpqNNQ/01AQYHO+vYP5nHqlKDBxHPvT2lbHmgR5rGakw4ZtUAmGdm4BuSRyornH83NHXsOOZY9Z99/VXUCzkUI6QP2VIiMjpUpZcNAn3fPhtxkTmNqR4VL8ri4XccNWZsLZIv7ibN/UYl8sbzYgSc0T0DgB/ASAP4O+FEF1NbhITg5EWwdhIWsG3yxXTPcvmW6US1SqlE4iVIWFcPsuC1StIFh8OXPOASUuHPIfgXNbdNJMcA5uoSaqsVWVQWPPLhQnTJPOjqVG96ryxVe748aETofud4pfKioJJqJs4qFRM0c0vWd3E1NerFk2tmV/9ivgU8JctSe/jOTh4NtpaRzMSPY8YMUdEeQBfAfC7AF4A8DgRbRFC/LS5LRvdjBQrUT00sg9aMd2JCVMSV1l+Svc0LhOrJlmMXkczC2o3krCHA5e5vWJ+B3Y/fwz37jqMQd8Ck8tR1dKkTpSZrK/1jHEU6rkdx0nK6yJMk045Iud80EJVHhiCAPDSiVPY/fwxrJjf4WQNl+cQtYh9FPEjjV5qmycWCxhfyKGvv7Y03a2b9w3PvTwRVi2aittXzMGSrket5zMEoGNiESdPD9ScyxCAtVv2G8fDJaI3aUaMmANwGYCnhRDPAgAR3QfgXQBYzDWJkWQlikuj+6AVfLtcsUUimvKf1eNz6LocSEBDCmpngbDAD5e5HcwDJq0er28raG++Els+uoMp1LLV1YyNQs5fogsrR6fD9eEgTrUDG1NKRauFalCI4Qhi23eIrHUqz2HdQ/sTaZ8OIVCz7N1XrqBYyGPDynlYMb8Dt27eN7wEqgo4FZfvxCO+T66OvnIFa6+enZkqNSNJzHUAOKz8/wKARcE3EdFHAHwEAKZNc3PoZOIxkqxEcWl0H9ST7iRrVlRbwto0/MNcb5RZ8pMLEncMTZ+zPRy4zm3T8nXb2DHY++krjG2ype9Igyj5ynQMCdSITNflZdeHg+C8t9mzwvzr5LXkct737jqMiYYSZKViAd23VY9jUsvSJmz1cHc/f6wqhY0qSFVBZ/LJVQl7wMuSn+pIEnNOCCHuAnAXACxcuHCkVDXJJCPJShSXRvdB3Iz9WbSihn1RBv3DZLRh3C9VnfP9yTMDVQ7xWfSTk8QdQ9vnbA8HrnM77jWQlD+Sq8ANs6KF+WEFRWZwPpXaClXWJCC9+eQSKPGWaROxYn5HaE46wOtzk4bWbU8qUCMqvX1l3LvrsPa1e3cdrhJzp0IEbCHnBTmse2i/VvTJKOes+HiPJDHXC2Cq8v/5/jamSXBS3PA+SNoaFvdJMatWVNcvyqTEqE4gZuGp24W4Y2j7nO3hwLSMGLy+434PJOGPFGVe2ASISzkv3WeD8ynovyXrzsY9HxODQoT61+145hhu3bzP2b3AZMXSbW+GkAPsYyi3y2s6LNp2UAijkMvnCLddNbv+BifISBJzjwO4mIhmwBNx7wbwB81t0ugmrpVoJGHrg7SsYXGeFFvdilqPGLUJtqw8dbsQdwxtn9M9HCydNTk0jYVK3O+BJL4/oswLmwBRl0Hjikxd3dl7dh7C3TsPOfvMuS4Ft7cVrLVmJffuOoxVi6aGvs+Gbtm7WbVhw0Tk5r292vQzOoaEWcBmMUFvFtsUCyHEAICPAdgG4GcANgkh0vPCZELhpLj2PshSVYGkKm8kXb/UdX9xhUww+bAU1Fmru+pC3DEM+5xajWDNspl4cE/v8I1a4GxVAtP1vWJ+B65d0DF803e1SOmunWsXeNeN6/yKMi9ca7/GTc6su96lpHCdd64PV0LYK2NIBoUw1qR1RSegdH3UCML8Kdc9tN9JyIXRrCoPNkaSZQ5CiIcBPNzsdjBnaSXLRlRcl+BMfZAla1gSVpCkLY1R9hd3KS+ry8txMFlibLVLgWhjbxIkNid+nUXqwT29WHjBJCdBp+Y/izq/oswL134IplpxFadh17Vt3snvGlcZ0leuOKUGyRNFSiFi2keQsETEaWFbXk4rrUtWGDGWOYZpJElYdJpRh9Zk6UrCipq0pTHK/uJaS7IkqOslTu1SINrYx+mvKDV2bda2OPMryrxw7QeTOA279l2ua10/qt81rrhG/K5aNDX8TSGovmjqOALe8vTBruXYsHLesIUzzdoIcrm6EWXtVL/nJFcj4jKiLHMMUy+u1rYkLDqN9ikMs2zUa0VNWhhF2V/cwI+RFKRTT/+7jn2c/nKpsetibYtyfup1XGorYNyY3HCyaXVe6K53m4XRFPRRrgzi5k09WL2x2zj31iybGeqvpevHOClTwnzH1NxrW5940RitKQRCLXd5ohpfNFm6DKgeR4KXEkQIL/l3ktY6U9oieTyXqN2ox8pSFgAWc8yIJWokYlo3FhONzlGU9pJilBu9y9hEFQ5xxOhICtIx5QGbWNQXkI9DnP6yjWOUOek6H4LX8fH+6oSypvfZrneXKFIpoKw3dIt6MfVjnIehjlIRL504ZczT98wdVw7/r6tJW8ifjdZcc39PVTqVIDLqMyhSK4NiOHlwcDxcll1dl2YJqKrhu37bgWHXAgGvVmwc0VjIEV43fgz6+itVAlT9vtJVkWiWmwaLOaalcBVocZ6Y0rixhNFIn8K0lxRdb/Sb9/ZW3SBkQXugemzSElrBOXTtgg5sf/JoS6QfsRElD1hc4jyA2MbRZC3RzUnX+WC6jm/yb/SyvVGu96jWMVPyZJMoskWzuqYOkcg++cr2p/DUyydrXr9wclvV/y5jaqtmYfNFO95fsQZ+1EtbIYfPX3NpzXe96jsa51h5Iqy8rLZqhEQurZrOuxluGizmmJYhikCLY4WKInZa0aKT9pKiLumu+rQsbxBrt+yvualVhgTWbtlfNTZpWC51c+jBPb0jIsq6z5BGwbQ9LlFy/4XVznTNVSeP6xJ4YLuRqt8ZUa73ODdn1+TJYeXh1iybabSO5Ymw+MJ2HHylXHPNmUTMM0dPRlpeluMdfAgDzibWvcmyhJmmsCkPDNVduUOHLUjHxUrbDDcNDoBg6qZRDqBRHKDjWKGiBCS0YtqVRjgGyzQWG1bOw+mBIRz3lzjUABGTD069UXUuRHWiz4pzswvNCKgxEQwQ6itXcKoyhA0r52FH5+XD10nYnFT7f/5nHsHGxw4bAw/ke8MsMXK8o/SXrQ9NwQYCqJozdY2Pwbo6KAQeO3gca5bNrLnmTAwJxA/eCrbD/79kWMovFQux55+LRU2I+MvQB7uW404lMCOItOZO79yKi255GLdu9h4CwsQj12ZlWpKkHEBdlk+jCLQ4Vqio1rZWS7sS19IVpwpCEpGtaTgXR3Wiz4pzc7BduvHIkrXY1TJum5M637cg6pyKUoD+SF8ZG1bOc+4vU9/ecc0c67HVORM3dcz6bQesQRPSN61t7Bjn89eNTVgAh64dlUEv39raq2drrXZrr55dUys1SfJEeNPE8bGWoYGz3+EzOrdaxaOs7xp2Hq7Jn9OAxRxTF0k41bveNNPIGaXS6ICEZhBVgMYVNDbR1G4ocC1rHUrSCNiIMoeymIPOZTyyMH9N49/bV8ZFtzw8HEkJmOek6/LZkb5y5KW2KaVipP6qx68s7CEmLHWMi+XpeH+l7uX0sACOqJVC1KX0tBhfyEXOYydr0qpE9UvMIizmmLpIwqne9aYZRaDFvbG1mrUtbcLGxmQlsokmXYoGNXpOkkbARpQ5lMUcdFkUmDpsN0dp5QBgdDAH3Pt5SqlofW8hT1VzLZ8jnDw9gBmdWyMJXtt3Q5iFx9a+sPN0FRquYsb0MKWim1Mlw+dKIQXnbW231VK1QQByOcLJM961ICuRuOxJ1qRV557ueyEOzbTes88cUxdJ+Om43jRb0U+t1XHJEabzvbH5Qq2Y34H1182tGsf1183VPi3rqMcHLMocypIPmsR0Y+wNGY9G41LO6d5dh62vl9rCU6rIOWUak/a2Qs0dfnBIoK9c68sZBZMvpW3OhM0n0z6TLI2VzxGWX3qe0/6C1/4pg9AxbR8+psGnME+EoYhCrpAj3LlyHqaUihgMBITISiRhNXKB2rm3Yn51ybl6aFZJRrbMMXWRhJ9O2BOfSpRIuiz6O7UacXOEyci4egrYp+UD5jqHsuSDJjFZMvJEmbLaqZZxm4XOhullebsNzindWAkBa440IFm3EJPVec2ymUbfsaWzJjsvn9e7FDg45FlF25VEyjnDnAqKz3JlSLtP0/bhYxoGUkYku1jmCNXjbYqe7e0r406NL2RYmzbv7cXGxw9HshJ2+BbhqJbYtGAxx9RFEn46pusnhvV9mCzd2FqZenKE1btk3WwfMNdUGI3EdmPM2rKwHP+LbnnYKEBtnLBENz/XtbzmWEDtXHHN+p+UW8iaZTNr1/r8/00F7b/X8yK2P3nU+n2lXkuqa0Pcr0g1ce8548fg5JmBKgEa56HF5HJRLOSMgs9FPOnq/toeauKIX13SYxuyf6Kk1kkbFnNM3dR70zZ9adu+zMPI2o1NJU50aLOOHebYnJUvsjSop0B8WtiKiAP6Zdhmj8eqRVO1FqmwuqBJVABxvaEn5RaiSwxcGfIiPm0peUzfdWHfV3F9zoCzmrOvXEEhR2hvK9TkAVSxBS7ZLIunB+yWOxsmUWl7qAHOzoXpnVudjhPmQ6gSjFjNivWefeaYppOGb1IW/Z2A2vxbjfRrintsmTvuua7lkXKENau9SZFEepWksfV5owqMR+X2FXNw4+Jpw5a4PBFuXDzNGvwAJDO/XPzNou7T9t1i82mMs89grrrgNRFXyAWpDAm0jR1Tc42r3HbVbORz1dbUfM4LXLJdKyGr3EZs/qwmv7jgdtf3uVAs5HFnIE9ilvy42TLHNJ00fJOy6O8ENHf5N+ljp70M2uyl8ixZd10LxwPm8WimRfj2FXNCxVuQJOaXbh9LZ02uq3yb7bvl5k09xuW/1xfHGC1A/WcGUMiR1r9PtXKZUrBIC12UFB1BXOZ1DsBg4H/bZ4/0lWNbD8OqYti+3+Vc16Ut0d0HSoa6xib/TJWsZEBgMcc0nTREQbP9rUw0UyCkcew0v8iaLabSLn/mimvheMA8Ho0ICGq0WAwezyTSkp6jtu8Wk2P+oBDagvaS4/0VFPJkFBXyIcY094eEwMGu5cY+ccnFNtFQxUFiW0K2XSumZMk2wvwpbWMQnOtq2hJTUl9T0uP119dG2WcVFnNMJkhDFGTliUmlmQIhK+LElWa3NyvW3SQslGlbOZMUiyarirpPADXHUwVD2tHrpu8Wm09jmGN+ZVBgwrgxOFHWl+OSosV2Tdi+89R+1RGWlcP2cLVh5bwaMZQj4OTpAdyz8xCKhRxODww5L7m6WPJ0QSGrN3Zro3OlkAta+4L1g4lg9RvMMizmGKaBNFMgZEWcuNLs9mbFupuEhTJtK2dSYlFnVQnu07SUGUT1b4wzhq6WP5WwORvmmN/bVzYKQnnMKNeEzlq6emO3Viwe769geudW5ImqKnSox7c+XAXE4JA4W2+5XBlCIUf4g0VT8eCe3tDkvFF82oJzxjQ3gnM9+Lm+stni3QqwmGOYBtJMgZAVceJKFtqbtHU3zlJkEhbKtK2cSYlFl7JcUfyvpIXO1WJoswq6WP5c56wttcaaZTO1S37qflzmkMlaOtGwlCsxVeiwCcmw+rGAtyT7vZ4Xccc1c6qsYfWmRXEt5Rac63Gr22QVFnMM02CaufybxaVnG63WXhtxlyKTsFCmbeVMSiwm7Q+ZJ3K2GIZZBYOY9uMyZ8NSawStXDX/O2ASK+MLuZoSZzru3XW4SszZhKRrPr++cqWmf+oVTS5zRjfXXarbtFLSeRZzDMMwDSDuUmRaUZ1JWhrqEYvqzdxUjSAOxULeaLHR3chdLTxh+3HB5luns3JVBsXwknFQZKy5vwfrHtpf4+tlatvxfi+vXBiDQmBJ16NOlVvqKVRf7wOb6diyXJhprsetbsNijmEYZhRTz1JkEhbKNK2cccWiq79TGB0Gn7Yoia3jCLMwy6PJ6hS3sopOZFSGxHDKE9WCZBM5YSXOJPVYj3W0O9TbjYqpL8PyvdVT3SaLsJhjGCYxWs3PpJE0Ozo3DVzH2/S+sLxpYbjctF0thlGtS2GWR9d6q1Eqq7iICbW0mO7co1of41iPS341CXUEZYLhKLjMrxXz45Xds32uFavbcAUIhmESodkVG7JOVis0xMV1vG3vs+VNu3PlvJr+kmWnXLPtr5jvnqFfNz5yMbKjVMSNi6c57Wfz3l4s6XoUN23stlYQWTE/emWV8QW3W/aRvrLx3ONUP3C1Hsvzue2q2RgTWMqNKjaizC9d2b2w7x3b55bOmqz9jGl7FmDLHMMwidCKfiZJ4WpBAFonmjgM1/G2vc9mrUyqv1yXl5M4XtAapyNMGNna8clN3U7tkKLPdO4uS6IqUS1StgTDSedGNL3v5k09WL2x2ziOccr1bX/yqFPbmwGLOYZhEqHZFRuaRZTIt5EUnes63mHJZl3ysjWKeo/nEkThIoxM7XBNumsrbq9bEn3t1IDRjy5OIIupmWnkRjS9T1rcTNdjnO+rLH+X8TIrwzCJYCtAPpKJ84Q/EnAdb9v7oiyDtgJhN/t6l9XDylxJwkSfuiS699NXYP31c4fHoFQsRFrKBmqXRE1EzY3ost1ln7rr0bZ/U2mzsJJnzYQtcwzDJEKzKzY0i6Qskq0WPOI63q5VEeolC/1nC6Iw1QWNwqpFU53qnLqKPkkjLJJp5UZ0jaQNXo+mmrFLZ03G1ide1O4jYrc2FBZzDMMkwkjzCXMliSjVVkxS6jrejZgXcfsvTskuG6bqDUkVbJdJfGUEpolVi6bWfawo2B5cCIjVl3HnlylXYfB6NPm/bX/yKPr69RUyTNuzAImEEjS2IgsXLhS7d+9udjMYhmlhdE7vLikzVJZ0PWpMIhssDs7UEqf/XIIVoo7j5r29WPNAT1XS30KesP66ZMScjls376tKr6Grq5o2Yf3fSKup6/U4o3OrdklYis+sXo9EtEcIsTC4nX3mGIZh6iAJv6/RGjySFHH6z2VpMKrvY1j1hjS4fcUcPHPHlTjYtRzP3HFlw4UcYE+n0uiURa7Xo81nrhXTCPEyK8MwTJ2kVZJopAePJEWc/nMVyr195ZqyVlH3OdJFuW1JdEnXow1PWeRyPdp88lrRZYTFHMMwTJ3Uu4w0WoNHdMTpyzj9F6Xig6sP3mgW5SYBlVWBGybYWi2NEIs5hmGYOkgieKEVLQFpELcv4/SfaxSkxMWa1AxRnoUoXhtZFriugi3rfQxwAAQHQDAMUxccvJAcje5LUzSryWJHAJ7rWh5pn1lw9m8mzWhjkmOQtT42BUCwZY5hGKYOsrqM1Io0ui9NlhmTqKynekMaZLmEniqoSm0FjBuTw4lypeECt940P1nuY5WmRbMS0Voi6iWibv/nSuW1W4joaSI6QETLlO3v8Lc9TUSdyvYZRLTL376RiMY2+nwYhhmdjNbKF2mQlb5slWjGrD5IBCNYj/dXcHpgCBtWzsOOzstTFUFRKrJs3tuLJV2PYkbnVizpelQbYZvVPg7S7NQkG4QQ8/yfhwGAiC4B8G4AswG8A8BfE1GeiPIAvgLgnQAuAbDKfy8AfMHf15sBHAfwoUafCMMwo5NWufG3Alnpy1YpM5YV8RukmSXuXMWXa8qUrPZxkGaLOR3vAnCfEOK0EOI5AE8DuMz/eVoI8awQ4gyA+wC8i4gIwOUAHvA//00AKxrfbIZhRiOtcuNvBbLUl2r90rStSXHJivgN0kxrlqv4chWcWe3jIM32mfsYEb0PwG4ANwshjgPoALBTec8L/jYAOBzYvgjAuQD6hBADmvfXQEQfAfARAJg2bVoS58AwzCin1dIYZBnuS3eyGgXdzAhW14hiV8GZ1T4OkqqYI6J/AfAmzUt/CuCrAD4LQPi/vwjgg2m2BwCEEHcBuAvwolnTPh7DMAxTTSukemgVsih+m5k30VV8RRGcWezjIKmKOSHE77i8j4j+DsD3/H97AahVgs/3t8Gw/RUAJSIa41vn1PczDMMwGSLpaEMmezTbmuUivpbOmoy7dx7Sbm9FmrbMSkTnCSFe9P/9fQA/8f/eAuDbRPQlAFMAXAzgMXgpfi4mohnwxNq7AfyBEEIQ0XYA18Hzo3s/gO827kwYhmEYV1ol1QNTH1m3Zm1/8mik7VmnmT5zf05E8+Atsx4E8EcAIITYT0SbAPwUwACAjwohBgGAiD4GYBuAPICvCyH2+/v6FID7iOh2AHsBfK2B58EwDMM40iqpHpiRzUibh00Tc0KI91pe+xyAz2m2PwzgYc32Z+FFuzIMwzAasuKnluXyTkx2SXr+jrR5mMXUJAzDMEyCuObUagStkuqByQ5pzN+RNg9ZzDEMw4xwmpnENUiWcskxrUEa83ekzcNm55ljGIZhUiZr/kFZd45nskVa83ckzUMWcwzDMCOctPyDsuKHx4xsRpp/WxrwMivDMMwIJw3/oCz54TEjm5Hm35YGLOYYhmFGOGn4B2XJD48Z2Yw0/7Y04GVWhmGYUUDS/kFZ88PjJd+RzUjyb0sDtswxDMMwkTH5KzXDj4mXfJnRDos5hmEYJjJZ8mPiJV9mtMPLrAzDMExkml1MXSVrS74M02hYzDEMwzCxyIofE6euYEY7vMzKMAzDtDRZWvJlmGbAljmGYRimpcnSki/DNAMWcwzDMEzLk5UlX4ZpBrzMyjAMwzAM08KwmGMYhmEYhmlhWMwxDMMwDMO0MCzmGIZhGIZhWhgWcwzDMAzDMC0MizmGYRiGYZgWhsUcwzAMwzBMC8NijmEYhmEYpoVhMccwDMMwDNPCsJhjGIZhGIZpYVjMMQzDMAzDtDAs5hiGYRiGYVoYEkI0uw1Ng4iOAni+2e1gqngDgP9udiMYLTw22YbHJ7vw2GSbVhqfC4QQk4MbR7WYY7IHEe0WQixsdjuYWnhssg2PT3bhsck2I2F8eJmVYRiGYRimhWExxzAMwzAM08KwmGOyxl3NbgBjhMcm2/D4ZBcem2zT8uPDPnMMwzAMwzAtDFvmGIZhGIZhWhgWcwzDMAzDMC0MizmmoRDRJ4joJ0S0n4hu8rfNI6KdRNRNRLuJ6DJ/OxHRl4noaSJ6goje0tTGjwIM4zOXiH5ERPuI6CEier3y/lv88TlARMua1vARChF9nYheJqKfKNsmEdH3iegp/3e7v914vRDR+/33P0VE72/GuYw0Io7NLP8aOk1EfxzYzzv86+dpIups9HmMRCKOzXv862UfEf0nEc1VPtM6YyOE4B/+acgPgF8F8BMAbQDGAPgXAG8G8AiAd/rvuRLAD5S//wkAAVgMYFezz2Ek/1jG53EAv+W/54MAPuv/fQmAHgDjAMwA8AyAfLPPYyT9APhNAG8B8BNl258D6PT/7gTwBf9v7fUCYBKAZ/3f7f7f7c0+t1b/iTg2vwTgrQA+B+CPlffn/evmQgBj/evpkmafW6v/RBybX5PXA4B3KtdNS40NW+aYRvIr8C6UfiHEAIB/A3ANAAFAWnsmAjji//0uAN8SHjsBlIjovEY3ehRhGp9fBvBD/z3fB3Ct//e7ANwnhDgthHgOwNMALmtwm0c0QogfAjgW2PwuAN/0//4mgBXKdt31sgzA94UQx4QQx+GN4TtSb/wIJ8rYCCFeFkI8DqASeP9lAJ4WQjwrhDgD4D5/H0wdRByb//SvCwDYCeB8/++WGhsWc0wj+QmA3yCic4moDZ4lYSqAmwCsJ6LDAP4vgFv893cAOKx8/gV/G5MOpvHZj7NfYtf72wAen2bxRiHEi/7fLwF4o/+3aTx4nBqHaWxM8Ng0Dpex+RA86zbQYmPDYo5pGEKInwH4Arxl1X8G0A1gEMD/BLBaCDEVwGoAX2tWG0czlvH5IID/RUR7AJwD4Eyz2shUI7z1IM4vlUF4bLKLbmyIaCk8MfeppjSqTljMMQ1FCPE1IcQCIcRvAjgO4L8AvB/Ad/y33I+zS3W9OGsFAjzzd2+j2joa0Y2PEOJJIcQVQogFAO6F50cC8Pg0i59LdwP/98v+dtN48Dg1DtPYmOCxaRzGsSGiSwH8PYB3CSFe8Te31NiwmGMaChH9kv97Gjx/rG/D85H7Lf8tlwN4yv97C4D3+VF6iwGcUMzkTAroxkfZlgNwK4C/8d++BcC7iWgcEc0AcDGAxxrf6lHHFngPQPB/f1fZrrtetgG4goja/Qi+K/xtTPKYxsbE4wAuJqIZRDQWwLv9fTDJox0b/7vuOwDeK4T4L+X9rTU2zY7A4J/R9QPg3wH8FF5k0G/7234dwB5/2y4AC/ztBOAr8CxB+wAsbHb7R/qPYXw+Ac+C+l8AuuBXjvFf+1N/fA7Aj0jmn0TH414AL8JznH8B3jLQuQD+Fd5Dz78AmOS/13i9wFsqf9r/+UCzz2sk/EQcmzf57/kFgD7/79f7r13pX1vPAPjTZp/XSPiJODZ/D28Votv/2a3sp2XGhst5MQzDMAzDtDC8zMowDMMwDNPCsJhjGIZhGIZpYVjMMQzDMAzDtDAs5hiGYRiGYVoYFnMMwzAMwzAtDIs5hmEYhmGYFobFHMMwmYaIthPRssC2m4joq4b3/4CIFibchoeJqJTkPhmGYZKCxRzDMFnnXnjZ11Xe7W9vCEKIK4UQfWnsm4jGpLFfw7HyjToWwzCNg8UcwzBZ5wEAy/2SOiCi6QCmAFhFRLuJaD8RrdN9kIiuIKIfEdGPieh+Inqdv/0gEa3zt+8joln+9tcR0T/4254gomuV97/B/3szEe3xj/sRW8OJ6DUi2uC/91+JaLK//QdEdCcR7QbwCSJaQET/5u93m1JD8uNE9FO/Lff5236LiLr9n71EdA4RvZ2Ivqcc96+I6A+Vtn+BiH4M4HpTnzAM07qwmGMYJtMIIY7Bq/n6Tn/TuwFsgldeZyGASwH8ll8sexhffN0K4HeEEG8BsBvAJ5W3/Le//asA/tjf9mfwaprOEUJcCuBRTZM+KIRYAGAhgI8T0bmW5k+AVx5oNoB/A3Cb8tpYv/1fBvCXAK7z9/t1AJ/z39MJYL7flv/hb/tjAB8VQswD8BsAypbjS17xz/VfYO8ThmFakIaZ9xmGYepALrV+1//9IQA3+JaxMQDOA3AJgCeUzyz2t+0gIgAYC+BHyuvf8X/vAXCN//fvQFnSFUIc17Tl40T0+/7fUwFcDOAVQ7uHAGz0/75bOSaU7TMB/CqA7/vtzMOrKwn/fO4hos0ANvvbdgD4EhHdA+A7QogX/M/ZkMcK6xOGYVoQFnMMw7QC3wWwgYjeAqANwDF4Fqq3CiGOE9E3AIwPfIYAfF8Iscqwz9P+70E4fhcS0dvhCb63CSH6iegHmuPaUIthn1TauV8I8TbN+5cD+E0AVwH4UyKaI4ToIqKt8IqA7/CDQwZQvdISbJN6LFufMAzTgvAyK8MwmUcI8RqA7fCWIO8F8Hp4AuUEEb0RZ5dgVXYCWEJEbwYAIppARL8ccqjvA/io/IeI2gOvTwRw3Bdys+BZumzkAFzn//0HAP5D854DACYT0dv8YxaIaDYR5QBMFUJsB/Ap/9ivI6KLhBD7hBBfAPA4gFkAngdwCRGN86Nuf9vQnjh9wjBMxmExxzBMq3AvgLkA7hVC9ADYC+BJAN+Gt/RYhRDiKIA/BHAvET0BbzlxVsgxbgfQTkQ/IaIeAEsDr/8zgDFE9DMAXfDEkY2TAC4jop8AuBzAZzTtPANP8H3BP2Y3gF+Dt9x6NxHt88/1y35E7U1++54AUAHwT0KIw/D8CH/i/96ra0zMPmEYJuOQECL8XQzDMExkiOg1IQRHizIMkypsmWMYhmEYhmlhOACCYRimTohoF4Bxgc3vZascwzCNgJdZGYZhGIZhWhheZmUYhmEYhmlhWMwxDMMwDMO0MCzmGIZhGIZhWhgWcwzDMAzDMC3M/w9frnnb/TJU/QAAAABJRU5ErkJggg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864057" y="2445175"/>
            <a:ext cx="4761243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Categorical features</a:t>
            </a:r>
            <a:endParaRPr sz="2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data</a:t>
            </a:r>
            <a:endParaRPr sz="2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nominal data. </a:t>
            </a:r>
            <a:endParaRPr sz="2200" dirty="0"/>
          </a:p>
        </p:txBody>
      </p:sp>
      <p:cxnSp>
        <p:nvCxnSpPr>
          <p:cNvPr id="205" name="Google Shape;205;p23"/>
          <p:cNvCxnSpPr>
            <a:cxnSpLocks/>
          </p:cNvCxnSpPr>
          <p:nvPr/>
        </p:nvCxnSpPr>
        <p:spPr>
          <a:xfrm>
            <a:off x="4064796" y="1875453"/>
            <a:ext cx="0" cy="397484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23"/>
          <p:cNvSpPr txBox="1"/>
          <p:nvPr/>
        </p:nvSpPr>
        <p:spPr>
          <a:xfrm>
            <a:off x="3" y="7937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CATEGORICAL FEATURES</a:t>
            </a:r>
            <a:endParaRPr sz="1800" b="1" i="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22E00-DFD1-64EF-C216-C0D89B0F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452" y="1636672"/>
            <a:ext cx="7578393" cy="4756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3;p24">
            <a:extLst>
              <a:ext uri="{FF2B5EF4-FFF2-40B4-BE49-F238E27FC236}">
                <a16:creationId xmlns:a16="http://schemas.microsoft.com/office/drawing/2014/main" id="{87F452B3-EE8A-F2E0-CBEE-1388EA7CC848}"/>
              </a:ext>
            </a:extLst>
          </p:cNvPr>
          <p:cNvSpPr txBox="1"/>
          <p:nvPr/>
        </p:nvSpPr>
        <p:spPr>
          <a:xfrm>
            <a:off x="0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CATEGORICAL</a:t>
            </a:r>
            <a:r>
              <a:rPr lang="en-US" sz="4000" b="1" i="0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FEATURES (DISTRIBUTION)</a:t>
            </a:r>
            <a:endParaRPr lang="en-US" sz="1400" b="1" i="0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0DED37-C8A9-1BF7-9077-6FC3FBAE933C}"/>
              </a:ext>
            </a:extLst>
          </p:cNvPr>
          <p:cNvGrpSpPr/>
          <p:nvPr/>
        </p:nvGrpSpPr>
        <p:grpSpPr>
          <a:xfrm>
            <a:off x="1740310" y="1298209"/>
            <a:ext cx="9153832" cy="4620810"/>
            <a:chOff x="1740310" y="1298209"/>
            <a:chExt cx="8957188" cy="517747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B103C3-F415-724E-6B20-E7770BDDA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18"/>
            <a:stretch/>
          </p:blipFill>
          <p:spPr>
            <a:xfrm>
              <a:off x="1740310" y="1298209"/>
              <a:ext cx="8957188" cy="25507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FF8F80-19C8-2D60-0D49-8E98934C1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963" r="33040"/>
            <a:stretch/>
          </p:blipFill>
          <p:spPr>
            <a:xfrm>
              <a:off x="3220065" y="3924971"/>
              <a:ext cx="5997677" cy="2550716"/>
            </a:xfrm>
            <a:prstGeom prst="rect">
              <a:avLst/>
            </a:prstGeom>
          </p:spPr>
        </p:pic>
      </p:grpSp>
      <p:sp>
        <p:nvSpPr>
          <p:cNvPr id="14" name="Google Shape;212;p24">
            <a:extLst>
              <a:ext uri="{FF2B5EF4-FFF2-40B4-BE49-F238E27FC236}">
                <a16:creationId xmlns:a16="http://schemas.microsoft.com/office/drawing/2014/main" id="{E7679B82-45FA-B9FE-2A1A-120EC77F84FE}"/>
              </a:ext>
            </a:extLst>
          </p:cNvPr>
          <p:cNvSpPr txBox="1"/>
          <p:nvPr/>
        </p:nvSpPr>
        <p:spPr>
          <a:xfrm>
            <a:off x="1111044" y="5994411"/>
            <a:ext cx="1018621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categorical features shows skewness.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4244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 descr="data:image/png;base64,iVBORw0KGgoAAAANSUhEUgAAAnMAAAG6CAYAAABjv8DvAAAAOXRFWHRTb2Z0d2FyZQBNYXRwbG90bGliIHZlcnNpb24zLjUuMSwgaHR0cHM6Ly9tYXRwbG90bGliLm9yZy/YYfK9AAAACXBIWXMAAAsTAAALEwEAmpwYAACvG0lEQVR4nO29f5xUV33//3rPMMAsRmaJVMMGAokpNJQAggFLf0jaBg1NpPmF1KhVv9rP56MfDaZ83LSpAY1mLR8ltbW2abXqJzGBJBaJpCW2wdpSIQHZDaKh+UUgS2JoYDFhB5jdPd8/7j3LmTvnnHvunXtn7uy+n4/HPnb3zsy9555z7tzXfZ/3DxJCgGEYhmEYhmlNcs1uAMMwDMMwDBMfFnMMwzAMwzAtDIs5hmEYhmGYFobFHMMwDMMwTAvDYo5hGIZhGKaFYTHHMAzDMAzTwrCYY5gWgIgOEtHvNOhYtxPRfxPRSwnv9w+J6D+S3KfmGH9CRH+f5jGYsxCRIKI3p7DfbxDR7XV8PvXrhYj+JxH9nIheI6JzQ967loju9v+e7vfbmDqOXfc+mJEFizlmxEJEv05E/0lEJ4joGBHtIKK31rnPGkFS740nSYjo7UT0Qh2fnwbgZgCXCCHeFHitg4gGiOgizef+kYj+b9zjJoUQ4vNCiP+v2e3IKkT0bl/oUGD7GCJ6mYh+r1ltyzJB0UpEBQBfAnCFEOJ1QohXUjjmnxPRYSL6BRE9T0R/kvQxmJEDizlmREJErwfwPQB/CWASgA4A6wCcbma7dGTs6XoagFeEEC8HXxBC9AL4VwDvVbcT0SQAVwL4ZkNamCGyMHYR27AZQAnAbwW2vwOAAPDPybRqZGDp2zcCGA9gf4qH/xqAWUKI1wP4NQDvIaJrUjwe08KwmGNGKr8MAEKIe4UQg0KIshDiESHEE/INRPRhIvoZEb1KRD8lorf42zuJ6Bll++/7238FwN8AeJu/tNJHRB8B8B4A/8ff9pD/3ilE9CARHSWi54jo48px1xLRA0R0NxH9AsAfKts2+sf9MRHN1Z0YEY0jojuJ6Ij/c6e/bQKAfwIwxW/La0Q0RfP5iUT0Lb9tzxPRrUSU85elvq98/huaw38TATEH4N0AfiqE2GfqO8N5zCKi7/tW0wNEdIPy2jeI6CtEtNXf1y7VIkhEs5XP/lxaLdTlLP//+4noJd86+0Mimm1qT+DYf+Pv/1Ui+jciukB5XRDRR4noKQBP+dt+j4i6/Tnxn0R0qfL+TxFRr7+vA0T02/72y4hot295+TkRfcnfXmNdJWXZ0DB/JhLR14joRf9YtxNRPnhuQohTADYBeF/gpfcB+LYQYoCI3kBE3/PP5RgR/TsRhd4rTPPKf+0iInqUiF4hbwn/HiIqKZ+d78/5V4loIzyhFHa8sHbOI6In/LHfSETjlc9+mIie9j+3Rb1OguNLRD/0X+rxr4tPATjgb+sjokf9z/0FnbWk7SGi3wg7BxtCiANCiJPKpiEAwSXt9xDRIb9P/7Se4zEtjhCCf/hnxP0AeD2AV+CJj3cCaA+8fj2AXgBvBUDwviQvUF6bAu9hZyWAkwDO81/7QwD/EdjXNwDcrvyfA7AHwKcBjAVwIYBnASzzX18LoAJghf/eorLtOgAFAH8M4DkABf8zBwH8jv/3ZwDsBPBLACYD+E8An/VfezuAF0L65lsAvgvgHADTAfwXgA+5fN5v6wkAv65s+xGAm6L0HYAJAA4D+ACAMQDmA/hveMu7sk9fAXCZ//o9AO7zXzsHwIvwloPH+/8vUvr2bqVtH/RfHwfgTgDdDnPnGwBeBfCb/uf+Qh1zeBas78Oz+Bb9tr8MYBGAPID3++M1DsBM/zyn+J+dDuAipd/e6//9OgCLTWMQGP+1qJ0//wjgb/1+/SUAjwH4I8P5LQHwCwBF//+JAMoA5vn/3wHvoaXg//wGADLsSwB4s8O8ejOA3/X7ZDKAHwK4039tLIDnAaz2j3edf363h4yTsZ1+fz0Gby5OAvAzAP/Df+1yeHPtLX57/hLAD03jGzxPZRwFgDHKthsBnAtvvt4M4CUA44PzUvdZyzl2AnjNf/+zAM4P7OPv/PGfC2/V4Vea8X3LP83/aXoD+Id/0voB8CvwbswvABgAsAXAG/3XtgH4hON+ugG8y//7DxEu5hYBOBR4zy0A/sH/e61681C27VT+z8ETLL/h/38QZ2/mzwC4UnnvMgAH/b/fDrsYywM4A180+dv+CMAPXD7vv+fvAdzl/32xv79fitJ38ITevwfe+7cAblP69O+V164E8KT/9yoAew3HG75pal4r+TfAiSHn9w34wtH//3UABgFM9f8XAC5XXv8qfDGtbDsAbynzzfCE3u/AF+bKe34Ib+n/DYHtNWOAWjGnio83wruRF5VtqwBst5zjUwD+wP/7wwB6lNc+A0+Uvdn0eeW9wj9H67zSfG6FHEN4ovkIFMEI7wElTMwZ2+n3143K/38O4G/8v78G4M8D41sBMF03vup5Kv9PR4ggA3AcwNzgvHT5bGA/BO+BYR2AcwL7OF9532MA3u2yT/4ZeT+8zMqMWIQQPxNC/KEQ4nwAvwrvKf1O/+Wp8ERRDUT0PmXJrM//7BsiHPoCeEuVfco+/gTeTVdyWPO54W1CiCF4IrRmmdTf9rzy//OG9+l4AzwrRvDzHY6fBzxr5/X+stV7AWwTvo9dhL67AMCiQB+9B4AadKFG0/bDu+kClrFTIaI8EXWRt+z7C3g3eBjaE0Qdi9cAHEN1H6vjdwGAmwPnMhWeNe5pADfBu5m/TET3KUt6H4LnDvAkET1O0YIPgscvAHhROf7fwrPQmfgWzi61vtf/X7IewNMAHiGiZ4mo06E91nlFRG/0z73XH4u7cXYcpgDoFcJTJMpnwwhrp2n+VF0//vi+guprQHd9WiGiPybPbeOEPwYTEe17Q4vw2AvPerou8LLpHJlRBos5ZlQghHgSnsXlV/1NhwHoojIvgLd08TEA5wohSgB+Au/pGPCehmt2H/j/MIDnhBAl5eccIcSVls8AngCQ7cgBOB+exSLIEXg3cMk05X26/ar8NzwrRPDzvSGfU/kPeOLmXfCWlr7ptzms71QOA/i3QB+9TgjxPx2Ofxje0nUYf+C38Xfg3Vin+9t17QmijsXr4C25qWOh9vNhAJ8LnEubEOJeABBCfFsI8evw+lwA+IK//SkhxCp4ousLAB4gz+/xJIA25fh5eEuTKsHjn4Zn4ZPHf70QwuYf+P8A/DYRvQ3AYnjL2PDb9aoQ4mYhxIUArgbwSennZyFsXn3eb/Mc4Tn034iz4/AigA6iqgjbaSHHi9tOIHD9+H1+LqqvgbDrqArfP+7/ALgBnktHCZ47gstcc2UMNN9ZDAOwmGNGKOQ5199MROf7/0+Ft/S003/L3wP4YyJaQB5v9sXIBHhf5Ef9z30AZwUgAPwcwPlENDawTRUXjwF4lTzH96JvIfpVCk+LsoCIriEvgu4meDfonZr33QvgViKaTERvgOebJ53+fw7gXCKaqDuAEGIQngP854joHP+cP6l8PhTfgvIteAKkBOAh/6WwvlP5HoBfJqL3ElHB/3kreUEmYXwPwHlEdBN5gR/nENEizfvOgdeHr8ATR593O0MAwJXkpbYZC+Cz8JbATdaavwPwP4hokT+XJhDRcr9dM4nociIaB+AUPOvKEAAQ0Y1ENNm3wvb5+xqC52s23t9HAcCt8Hy7tAghXgTwCIAvEtHryQtmuYiIfsvymYPwRPm9AL4vhBi28JAXzPFmX1ydgLfEPGTrLId5dQ48368TRNQBYI3y8R/Bc4P4uD8ProHnK2klTjt97gXwASKa54/L5wHs8vvERPAaD3KOfw5HAYwhok/D89uNhT+Gf0RE7f6cugzAR+FFkzNMDSzmmJHKq/B813YR0Ul4ougn8ByTIYS4H8DnAHzbf+9mAJOEED8F8EV4N5ifA5gDYIey30fhpSN4iYj+29/2NQCX+Etcm/0b2+8BmAcviOG/4YlHrcBS+C48X7Lj8Ja+rhFCVDTvux3AbgBPANgH4Mf+NmmBvBfAs357dMuv/xue9edZeDf0bwP4ekjbgnwLnvVkoxDitH/ssL4bRgjxKoAr4EXCHoG3XPQFWERL4LO/C+Aq/3NPAVhqaOPz8CwuP4VeGJv4NoDb4FkgF8CzJJnasxue39lfwRu7p+H5BwLe+XTBmwMvwbPC3eK/9g4A+4noNXhBFu8WXtT1CQD/C96c6YU3VmG5A98HL5Dgp34bHgBwXshnvgnPQvWtwPaLAfwLPPH1IwB/LYTYHrIvwD6v1sELODgBYCuA78gPCSHOALgGXp8dg3cNDL9uIVY7hRD/AuDPADwIzyp4Ebx5aGMtgG/619QNmte3wUvr8l/w5twpxFiqDfD78NwJXoUniv/S/2GYGmTkD8MwTYSI1sJzsDaKBqYxkJeS5QUhxK3NbgvDMIwLbJljGIZhGIZpYVjMMQwz6iCi/XQ2sbL6855mt405C3m1dnXj9E/NblsSGM7tNaoz4TAz+uBlVoZhGIZhmBaGLXMMwzAMwzAtTNOLRDeTN7zhDWL69OnNbgbDMAzDMEwoe/bs+W8hRDDv5OgWc9OnT8fu3bub3QyGYRiGYZhQiEhbHYWXWRmGYRiGYVoYFnMMwzAMwzAtDIs5hmEYhmGYFobFHMMwDMMwTAvDYo5hGIZhGKaFYTHHMAzDMAzTwrCYYxiGYRiGaWFYzDEMwzAMw7QwLOYYhmEYhmFaGBZzDMMwDMMwLQyLOYZhGIZhmBaGxRzDMAzDMEwLw2KOYRiGYRimhRnT7AYwDMMwzGhj895erN92AEf6yphSKmLNsplYMb+j2c1iWhQWcwzDMAzTQDbv7cUt39mHcmUQANDbV8Yt39kHACzomFjwMivDMAzDNJD12w4MCzlJuTKI9dsONKlFTKvDYo5hGIZhGsiRvnKk7QwTBos5hmEYhmkgU0rFSNsZJgwWcwzDMAzTQNYsm4liIV+1rVjIY82ymU1qEdPqcAAEwzAMwzQQGeTA0axMUrCYYxiGYZgGs2J+B4s3JjF4mZVhGIZhGKaFYTHHMAzDMAzTwrCYYxiGYRiGaWFYzDEMwzAMw7QwLOYYhmEYhmFaGBZzDMMwDMMwLQyLOYZhGIZhmBaGxRzDMAzDMEwLw2KOYRiGYRimhWmImCOi8UT0GBH1ENF+Ilrnb59BRLuI6Gki2khEY/3t4/z/n/Zfn67s6xZ/+wEiWqZsf4e/7Wki6mzEeTEMwzAMwzSbRlnmTgO4XAgxF8A8AO8gosUAvgBggxDizQCOA/iQ//4PATjub9/gvw9EdAmAdwOYDeAdAP6aiPJElAfwFQDvBHAJgFX+exmGYRiGYUY0DRFzwuM1/9+C/yMAXA7gAX/7NwGs8P9+l/8//Nd/m4jI336fEOK0EOI5AE8DuMz/eVoI8awQ4gyA+/z3MgzDMAzDjGga5jPnW9C6AbwM4PsAngHQJ4QY8N/yAgBZdbgDwGEA8F8/AeBcdXvgM6btunZ8hIh2E9Huo0ePJnBmDMMwDMMwzaNhYk4IMSiEmAfgfHiWtFmNOnagHXcJIRYKIRZOnjy5GU1gGIZhGIZJjIZHswoh+gBsB/A2ACUiGuO/dD6AXv/vXgBTAcB/fSKAV9Ttgc+YtjMMwzAMw4xoGhXNOpmISv7fRQC/C+Bn8ETddf7b3g/gu/7fW/z/4b/+qBBC+Nvf7Ue7zgBwMYDHADwO4GI/OnYsvCCJLamfGMMwDMMwTJMZE/6WRDgPwDf9qNMcgE1CiO8R0U8B3EdEtwPYC+Br/vu/BuD/EdHTAI7BE2cQQuwnok0AfgpgAMBHhRCDAEBEHwOwDUAewNeFEPsbdG4MwzAMwzBNgzyD1+hk4cKFYvfu3c1uBsMwDMMwTChEtEcIsTC4nStAMAzDMAzDtDAs5hiGYRiGYVoYFnMMwzAMwzAtDIs5hmEYhmGYFobFHMMwDMMwTAvDYo5hGIZhGKaFYTHHMAzDMAzTwrCYYxiGYRiGaWFYzDEMwzAMw7QwLOYYhmEYhmFaGBZzDMMwDMMwLQyLOYZhGIZhmBaGxRzDMAzDMEwLw2KOYRiGYRimhWExxzAMwzAM08KwmGMYhmEYhmlhWMwxDMMwDMO0MCzmGIZhGIZhWhgWcwzDMAzDMC0MizmGYRiGYZgWhsUcwzAMwzBMC8NijmEYhmEYpoVhMccwDMMwDNPCsJhjGIZhGIZpYVjMMQzDMAzDtDAs5hiGYRiGYVoYFnMMwzAMwzAtDIs5hmEYhmGYFobFHMMwDMMwTAvDYo5hGIZhGKaFYTHHMAzDMAzTwoxpdgMYhmEYZrSxeW8v1m87gCN9ZUwpFbFm2UysmN/R7GYxLQqLOYZhGIZpIJv39uKW7+xDuTIIAOjtK+OW7+wDABZ0TCx4mZVhGIZhGsj6bQeGhZykXBnE+m0HmtQiptVhMccwDMMwDeRIXznSdoYJoyFijoimEtF2IvopEe0nok/429cSUS8Rdfs/VyqfuYWIniaiA0S0TNn+Dn/b00TUqWyfQUS7/O0biWhsI86NYRiGYaIwpVSMtJ1hwmiUZW4AwM1CiEsALAbwUSK6xH9tgxBinv/zMAD4r70bwGwA7wDw10SUJ6I8gK8AeCeASwCsUvbzBX9fbwZwHMCHGnRuDMMwDOPMmmUzUSzkq7YVC3msWTazSS1iWp2GiDkhxItCiB/7f78K4GcAbF6e7wJwnxDitBDiOQBPA7jM/3laCPGsEOIMgPsAvIuICMDlAB7wP/9NACtSORmGYRiGqYMV8ztwxzVz0FEqggB0lIq445o5HPzAxKbh0axENB3AfAC7ACwB8DEieh+A3fCsd8fhCb2dysdewFnxdziwfRGAcwH0CSEGNO9nGIZhmEyxYn4HizcmMRoq5ojodQAeBHCTEOIXRPRVAJ8FIPzfXwTwwZTb8BEAHwGAadOmpXkohmEYhmkaozWX3Wg874aJOSIqwBNy9wghvgMAQoifK6//HYDv+f/2ApiqfPx8fxsM218BUCKiMb51Tn1/FUKIuwDcBQALFy4UdZ4WwzAMw2SO0ZrLLqnzbjVB2KhoVgLwNQA/E0J8Sdl+nvK23wfwE//vLQDeTUTjiGgGgIsBPAbgcQAX+5GrY+EFSWwRQggA2wFc53/+/QC+m+Y5MQzDjFQ27+3Fkq5HMaNzK5Z0PYrNe7XPxkyGGa257JI4bykIe/vKEDgrCLN8HTTKMrcEwHsB7COibn/bn8CLRp0Hb5n1IIA/AgAhxH4i2gTgp/AiYT8qhBgEACL6GIBtAPIAvi6E2O/v71MA7iOi2wHshSceGYZhmAiMVovOSGO05rJL4rxtgjCr10BDxJwQ4j8AkOalhy2f+RyAz2m2P6z7nBDiWXjRrgzDMExMWvFGxtQypVREr0bAjPRcdkmcdysKYa4AwTAMwwzTijcyppbRmssuynmb3AlaMalzw1OTMAzDMNlltFp0RhrSitpKTvxxCQYrXLugA9ufPGo9b5s7wZplM6teA7IvhFnMMQzDMMO04o2M0TMactnpRNmDe3pDkzDb3Al2dF4+/J5WEcIs5hiGYZhhRpNFh2l94vp4hrkTtJoQZjHHMAzDVNFqNzJm9BLXx3OkuRNwAATDMAzDMC1J3GCFkRYgwmKOYRiGYZiWJK4oWzG/A3dcMwcdpSIIQEepGOpnl2V4mZVhGIZh0HolnJj6fDxHkjsBizmGYRhm1GASbFz5onUZSaIsLizmGIZhmFGBTbBx5YvRwUi1vrKYYxiGYUYFNsHGlS9GPjYxD7R2Oh4WcwzDMMyowCbYRlqqiqzSTMuYScyve2g/TlWGWnqJnaNZGYZhmFGBLY3FSEtVkUWkZay3rwyBs6JJ1kRNG5OYP95fMVpsWwUWcwzDMEzdmIqWZwmbYBtpqSqyiG2ZuxFEtbK20hI7L7MyDMMwddEqkaBhaSw4KjJdmu2XaKo7PG5MDn3lSs37W2mJncUcwzAMUxdZiwS1+WWxYItPvf5uzfZLNIl5AFqRJ1+7dfM+3LvrMAaFQJ4IqxZNxe0r5jSkza6wmGMYhmHqIkmLS72CIYqVsBXTVMRtcxr9uuaBHqzdsh8nyhXrPuWxdUIOAJbOmtywc7OJed0+bt28D3fvPDT8nkEhhv/PkqBjMccwDMPURVIWlySWa12thK2yNKwSt81p9WtlUAwvT5r2GTy2ju1PHo0tFsPOrV4Re++uw8btWRJzHADBMAzD1IUusKCQI/SfGYgUEJGEg7yrlbDZzvhxiNvmNPs1bJ+6Y+v2bROLtshX27m5Rs/a3jcohLbNpu3NgsUcwzAMUxfBSNBSsQCQl/IhSgqKJJZrbelHkj5Wo4nb5jT7NWyfLseYWCzEFou2c3MVsa0o7IOwmGMYhmHqZsX8DuzovBzPdS3HhHFjUBmstly43BxdhZgN13xxSRyr0cRtc1r96rJPl2OcOOWJfheC4s12bq4ithWFfRAWcwzDMEyixL05JpG41zVfXCsmCY7b5rDP2XIEytdWb+zG+EIOpWIBBKC9rYBCjkLbsmbZTBTy1e8LEmXFMijebOfmKmJt72tvK2hfI0KmcipyAATDMAyTKHEDIsLywLnikn4kqWPZSDpaNm6bbZ8Lq1eqvna8v4JiIY8NK+dFCy6I4V7W3lbAa6cGUBk6++GgAJXHLrUVMG5MThsoYUs5IjHln1uzbCbWbtmvbZ8UoFkJnCGRMSe+RrJw4UKxe/fuZjeDYRhmRKGLYCwW8qOiooKahoNQrWOy2AdLuh7VCu8OX3ibXtvReXld+7dBAJ7rWm4Ui2HzS/3cxGIBREBff63QU99XLORQHhiCEKjKJTejc6uTFo3SJ/VARHuEEAuD29kyxzAMwyTKivkd2P38sapEq9cuGPnJeoMiIygCmplI2UScJfEovmS29+aJtFGh0oJrsrCGBSyseaBn2Gezr1xBIU/D1kTJ5r29Ve/rrwwNvzYoBB7c04uFF0wyWpmjnGcjYDHHMAzDJMrmvb14cM/ZtA7qzTEpIWPLyt+sZMCuaTiikub5hC2J215zaZdp/x3++9fc31O1lFrIkdYHUD2WyVLW21fGuof21wTfVAYF1j20v6ptuvepSHG4ZtnMKtFnotmBMyzmGIZhmERJu7yXLSv/wgsmJZIMOI6AchFqzUikbMPmLwZAK2R6+8qYt+4RnDwzMPyaqV1h+0cwNkITKxG0opnIE+F4f22NVQA1203vU5HjOThkP24WAmc4mpVhGIZJlLRTPdiy8ieRM8w12WyQMKEW56afdg600Ohfg47pK1ec0s/Y9r9+2wGtFU3uQ0bS3rSxO1TIAckn8p1SKmLdQ/uh03I5gjVautGwZY5hGIZJlLQLqtuy8ocJSReLW1zLos4KJYMgOkKse6Z2NSIHms03rRJilQoi2+VSnN52bi5lwIJ0hPi3XXTLw8PtKBULw6XIdEjhfdPGbu3rQwI42LXcuW1pw2KOYRiGSZTQpbU6MTnO54nwponjjULSdckyriCMmzrE1q60hbGNOIKx1FZwLk5vOzcX/8MgYYEKajvWXj0bn9zYjSHN+1ThbRJzWYOXWRmGYZhEcU3cG5dVi6Yat9uSyLouWdqSyEr/LXUJds0DPXUljrW1K43kxrYkwSpxBKMQ9mVwFd25Ebw+dYkgJXsuYiP37PIEXT6QzLiQJ9y5ch52dF6O3c8fw0W3PGzcR7GQLfnEeeY4zxzDMEzLESea1ZYzTLXG2PKYrXtov9Z5vr2tgNuumh0rv56pXbp8a7a8aS5s3turjSBdf/3cmv3EWeoM5tYLcufKeVVjs3TWZGx/8qg2L58N2eabN/XE8pUzLcl2+G1SLYs6pAxsZLQ0YM4zx2KOxRzDMMyoICyBrSnxrHrDnt651fh5m0CwJZS1Je7d0Xl57ETEOsH7vZ4Xtb5i5O/Yllh3fCGH0wND2oAAtc0vnTilFVgEYHwhXyUOc+Sdj4sU0fkf2sbDZV+67TnDMr6JRiaDZjGngcUcwzBM61BvvjUXS1OY8LKJB5tAeM7iLG+zBAK1Jalc2hz0W4tCIU9Yf121pc6l7+T5Txibx8kzte8zbXdlyUWTcM+H31a1zTYebYVcVTJgdXv7hHGRK1PYaHYFiGwt+jIMwzCMhrjpQlRUXz4TYU7/paK+8HqpWHAu7G5rF/n7Gl/IYfXGbty8qSd0mVMnSkx+ay7IJLsqpoCEvOK4JoWsTrDlSL89CjueOYZbN3uBIdLvz4ZOyOUI+Pw1l2LprMl1tSVIsytAsJhjGIZhMonqqK8TNWrwgqtT/4r5HdjReblR0IUJr7VXz0YhF3CczxHWXj07kWAFAS+H2/H+CgTccqflNZEA9eZck36Bsl9NVqwhIYwCt/p9+nZG5e6dh6qEvQvyqB2lIr50g1fWa/uTR+tui4oArPMubRqSmoSIpgL4FoA3wjvnu4QQf0FEkwBsBDAdwEEANwghjhMRAfgLAFcC6Afwh0KIH/v7ej+AW/1d3y6E+Ka/fQGAbwAoAngYwCfEaF5DZhiGaWGCy3omcaLLSeZSJSFu+hSX9CP1piaJiilNi8lvbUyenJLwBqs86HCtXSrbWQz4zMUhatoS6WenLoOmYUlLujpHFBriM0dE5wE4TwjxYyI6B8AeACsA/CGAY0KILiLqBNAuhPgUEV0J4H/DE3OLAPyFEGKRL/52A1gIb3z2AFjgC8DHAHwcwC54Yu7LQoh/srWLfeYYhmGySViwgkRa2OIEHjSrhmsQ13M1EcVn7sbF07DwgkmhdU5duXHxtMi+eVGiVpNEDZyot89NYlkeJy3/OZPPXEMsc0KIFwG86P/9KhH9DEAHgHcBeLv/tm8C+AGAT/nbv+Vb1nYSUckXhG8H8H0hxDEAIKLvA3gHEf0AwOuFEDv97d+CJxatYo5hGIbJJi6WE2lJW21I7Bq2D1Plg6RwTZ9Sr7DR+X8tvGAS7n3scFVd0XyOsPCCSVXnPW/dI9ZKCGFsf/Io2tsKTrVOJc1aMlMtZ2uWzXSq96pDBqes3titPZdm+M81vAIEEU0HMB+eBe2NvtADgJfgLcMCntBTvTdf8LfZtr+g2c4wDMO0EFLkmG6xeSIMCVFlSZNpO4KkVSXBxaJnq4Kw8IJJkZdV29sKaBs7RnueOv+v9dsO1BSIHxw6W/c0KSGZZERoI1CTMcc5+TwRrl3giWFTzsFSW7gPYdI0VMwR0esAPAjgJiHEL0iNghFCEFHqgp2IPgLgIwAwbdq0tA/HMAwzYkl6mTLMd8yUzyvt8mGybbpcbyY/KVM06d07D0VelizkCbddNTvUAuli7ZPtrddvrZU50leOVXcW8ET5g3t6sfCCSThl6EPT9jRpWDQrERXgCbl7hBDf8Tf/3F8+lX51L/vbewGo9VrO97fZtp+v2V6DEOIuIcRCIcTCyZOTDU1mGIYZLSSRKiSIzbHdVhIs7fJhagkvoNagoysJVm80qaSjVBzO+RZWZkwdDxtpCrlSseAU3dpMppSKdS2FyvEua1KfeK/rt6dJQ8ScH536NQA/E0J8SXlpC4D3+3+/H8B3le3vI4/FAE74y7HbAFxBRO1E1A7gCgDb/Nd+QUSL/WO9T9kXwzAMkzCudU4B97QhphssAdjReblVnMmUI891LQ99b1TWPbQ/1LdKtY6F5T+Liyk32tJZk2MVpk+DvnIFa6+endm8Z9JiW+8SfLPzygVp1DLrEgDvBbCPiLr9bX8CoAvAJiL6EIDnAdzgv/YwvEjWp+GlJvkAAAghjhHRZwE87r/vMzIYAsD/wtnUJP8EDn5gGIZJDdPNLLg9StoQU5qLJH3fbEvD6multgKEAE6UK06uVap1LElRpfaXKTfa9iePpiIuSsUCfnGqYi3fpWPtlv1NCVntKBXRf2bAGIyhRrPufv5Y7AoZAIZr5Jrq9DaaRkWz/gfO5u0L8tua9wsAHzXs6+sAvq7ZvhvAr9bRTIZhGMYRV+Fls+Cl5ftmEmw2YQlUl82KEp0p25iWdUz2l01AR8n35srvzT0vluCpJzq2Hnr7ymhvKyBHCBWgW5940fhaqVgIza9HBCy/VN8/yy89z7nNSZFVSyjDMAyTYVyrHbha8IBkfN9svnw2YRlXiKltjGodK+QId66c51QZQQo2HVNKxcTLU+WJ8O1d8S1XzeJ4fwVEpLUeqXPBJta7b7sC66+bay37dry/YhS6SVeXcKHhqUkYhmGY1selEgIQfem03txvNsEWRVi6MGFsHjs6Lx/2k4u8qugrDpdgCdm/a+7vqYrCzBFw8vRAXUuGOpIK4GgGwZQsKuXKIG7e1JPq8ZvhT9eQChBZhStAMAzDpIvOj8yUYkT32aipT2Z0btWKKoJZWHaUijh+8rS2MHsYd66cV5efnK2ChaSQJ0wYO6ahy5dEwGiVB+1tBZzoryBuTGozKkDwMivDMAyTONJatXpjN8YXcigVC5GWTuOmPrEtRdqWhssD8W7d9frJHekra9sllwnb2wqAaLwfmhBAsTA6JcLxOoRc0vkNXRmdI8UwDMOkRlCIHe+v4PTAEDasnOecNiRK6hN5TFu9zaWzJtf45LW3FTBuTM4ryxTDClUqFupeUptSKmp9BTesnIeDXcvRNnZMrOS2SXDHNZeySIhA0vkNo8DLrLzMyjAMkygmURVl+cm2XPpc1/KqbS4pQYLHTiqNiKnguq0Qu8S03Jxk3dZ6eeM5Y/Hfr1Va2oeuEZSKBXTfdkXqxzEts3IABMM0kaTLITFMFggLNHCZ91ECJ1yWOoNtirM8KlOnqSnUdCKnWMg77fv89vFaIZelcls/f/VMs5vgzI2LpyUeCOLKiSalY5GwBZUZdbhmo29EO5Iuh8QwWSBK2SnTvF+zbCYK+eoEE4U8af2RXJY6g22Kszwq4Fn4dDaqvJ8OQy612dJaSJ56+STe83c/qtqWlUoOrcimxw83zc9PAE29n7CYY0YVWRJQUX2CGKZVsAUaRJr3QdVkWOkLqxChc0o3fSZMhJlE4JAQVaXE1iybiUIuPH/cjmeOVf2fdOLf0cSZQYGcQ86+tOjtK2PNAz1NuZ+wmGNGFVkSUEnnvGKYrGBL/us679dvO1Dj+F8ZErh5Uw9mdG7F/M88gnnrHsGMzq04eXqgxoon/ysVCxhf8IIcVMuJTnAW8oSTpweM59XeVjCKwBxRrbU/hq5wSSDMmDl5prlWzcqgwLqH9jf8uOwzx4wqsiSgGlGHstGwDyAjMSX/dZ33pmtS+qipGfz7yhUUcoT2tgL6+ivDcw9AaF1YtRbra6cGjClACnnCbVfNrtlnsF29fWUvOla7Fz1Luh7F9HOL2Pns8cQCDUZznrh6SKLfopSCSwoWc8yoIksCKqk6lFkhSkF1JpykhXFWhLbrvI9aa7QyJNA2dgz2fvpsROGSrketdWFVwbmk61FrgfalsyZXCb9xY3I4Ua4gp4lajaoFevvKiS+vJink2tsKTREozaBVBTAvszKjCtd6ko0giTqUWSJLS9itTtK+nbr9rXmgZ3iZMui4nWaQkOu8112rYfT2lavaHMUSb3ov+W15cE+vNm/eUKve/SNwehQFZLgEroRRKhYSaEk02DLHjCpc60k2sj2tKt6CmCwLo8GhO2mrl00Yx9mvbn+VQTG8pKhaUQFU1f/s7Stjzf1eLcuk5qrLvA9eqzoLmA4pVm1LnTpLvM1qbxuP0iiwWsUpc9aqTD+3iCMnynVZ6H5v7nnJNcgRFnPMqGMkCahG4CpUbMlTRzJpLC8n7dvp8jkpTk6eHtAGHqzdsj/S+ajzptRWgBBeLq4wsWuab1Hzr5nuxSZLvG35d/XGbu2+jvSVMbEJVhgmPX707LG6l1q3P3k0mcZEgMUcM0xWfGoazWg9bxeiCBWT1cTFmmK7gac9NvUeI2krGhDNt7OeBLxBbBUHotQGDc4b1XJlm0Mu8239tgOxrb0dlvG1We1Nx3TpV1nlYe2W/Q2vr8pEZ0jU7yPYjIA69pljAGQr/1ojGa3n7UoUPziTr0mYD4ppDG7dvC/1sQkbfxffsTQipF19O6Mk4HXxP0sqECgs8a1pDoXNtxXzO7Cj8/JY1l4CnOvCBrGNh60tqj+grckdpSKWXDRpxFuxW4V6l82bYa1lMTfKMN2cRqvz+mg9b1ei+MEtnTXZ+F6bE71pDO7ddTj1sTEd+6aN3Zi37hGseaAnVCjZqh3ExTVIwHX+6grMBxPaSnHS3qa/Eem2m75PXIRslCCE4PbFF7aH7j9I2HjYhLFtPGyWZ1U82gTCjs7Lcc+H34Zn7rgy8nkx2aMZmpyXWUcRtiWMLOVfayQj8bzjLhvqPhfFD87mJ2JbWgvLJxYkybGx7Uu3JKZbPk0rxYyLb2eU+Rvcn22erHmgB5XBs/2v5lhTP2/6PnFZfowahKBy8BX9vuV8VWunAtXjYfLl0wVYSGG/ftsBrFk2Ezs6L6/ax+qN3cZrpKNUxK2b9+HeXYcjuRqYIHgWH16qzT59nGeOSRPbU3yW8q8lRdLFvFuBMJ8jV+dy+bkofnBhN2+TH5lpDEw3ySTHJmouM6BWKDUzQrqe+WsSiyvmd2D388eGRUieCCvfOnX4vXIO6Y4rx1gncFXiBCGo2B4ApOghQlUCYd08V61lNsFVE+2riF3d54qFPKafW3Qu+j7/M4/gRH8FtphRgWh+i0wtjUqk3Iz7By+zjiJsT/FZyr+WBPX4ErXyedsEu61PTJ8z+fDo/OBc/H10c9C0PLv4wvbUxyZOLrOSYRmyGaQxfzfv7cWDe3qHRcqgEHhwTy827+2tmkMmjvSVtcu6pWIhNJ+i6/Ky7WYpRc+pipcHTl3qrKeIvbyO1j20v8pqGSRPhGsXdGDns8ed9308RMgxydAIIVfIU1PuH5Esc0TUAeAC9XNCiB8m3SgmHWxP8VnLv1YvrhGGzT7vpKM1bYLd1ic2S0exkHdaQnRZStLdhE3LswdfKeOOa+akOjZxIiSDpxnXGpp0+xuR407+bUOOcdwUQC6fW7NsZs1ScBDd9V7vEr0t2lcixW9SZbmYFqNJw+4s5ojoCwBWAvgpAHk1CwAs5lqEsCWMkZR/rR5fokaRRn4ym2C39YnpczKVg4tY6AhZsjSJQFu7GjE28hiuecxOBJa6bEEUa7fsx8kzA8OiI40SZ7ufP4aXTpyCAPDSiVPY/fyx1B4IwkjCcuoqfgeHwu+awTbHWVaP8/m41r9GkyMvFQeTHJUhUVdaorhEWWZdAWCmEOJKIcRV/s/VKbWLSYGRVj7KRhoRhkmTRiStbdnN1ie2z8l0EM91LbemdtDtQy682uZaVsYqeH2YFo2DaQfCgiiC1qMkI3Jv3bwPd+88VLUkevfOQ7h1876QT5qxjYdtTJL4PnF1j1j30H4nERJsr2lJ3wV5PSRRqikrKUjSEHLNKGWVNZoRQBdlmfVZAAUAp1NqCxMgjeWZrFjf0k4G2wpF7KNYQFz7K2zZzdQnSSzXRdmHej7jC/pnynpuvLbjhfWf3D7/M49o00kE78NxIgxlupZ65/29uw4bt9++Yo71s6Y+Cbt2dK+FiTjX/nd1j3DJA6a73uNm5u8oFbF01mSs33YgkSCErCzB5vyAgCRbw0EazTEahIo5IvpLeGPdD6CbiP4ViqATQnw8veaNXtJYgssKjTi3RvvCxRGnpiUbAVTd6KP2ly1KETD3SRJC32UfwfMpG+o+Rr3xRo3Ule01YUovENwe18iSxLyPW3XDtdKCaT4HU3usVtJ3xKnqIEkiVRABxmvQ7gaQM87Fk6cHsPHxw1VW1mD6k1aEl1jTIckHUVdcLHO7/d97AGxJsS2MQholgrJCo86tUVbIuGLBlr5B3UeS/aX2iZorKymx6yJqXSMKo9zAN+/tNRaHj9t/Nv9D9TzruR+q7YjzQBC3Hm5Yn9iuHZOPoWneR+n/JFIFPde13Pm9KqcHzPGkOmuTQLifKDM62frEi6GW8aQJFXNCiG82oiFMNSMxma1kpJ1bXLEQFkkZFmnq0l9JW6vCjuWyT9dxjnIDX7tlv7E4fDBgwbUdpuXGpbMmRyr4XsgRXjd+jHFp8EhfOfZ4rFo0VZvLbNWiqdY2JXENus77KMdydY8w1c40VamwXUeSOFaqRn1n5QCAgxUaTlshh36DtdZGveXA4uCyzDoLwAYAQwA+DuDP4AVD/BeA9wshfpZmA0crIy2ZrcpIO7d6bozSyjGjc6vWwmOLNHUtT6QTCPVY+9Ss9nkirFo0FbevmOO8T9fi5GuWzaw51uIL23HwlTKO9JWrEsPaisObrCdh/WdaboySq0wt7L6k61FjO+KOh3z6142HjbA55WIldC31FmX+BvvctIx721WzY1WpsBEnsnNKqYiXTpxK1QeuVCxURUQzjWPsmHwsMdcMXKJZ7wLw1wDuBvAogH8G0A7gswD+Kr2mjW5GWjJblZF2bvVEY8ralqav6bBIUxtx8sqFCVBb9KTrzX3NspnIaVYB29uqk8rufv5YzbF2PHNsONKxr1zBcYuQU4+X5HyLa40x+dEsnTW5rgeC21fMwTN3XImDXcvxxRvmYvuTR2tqpQax9YlrRKkrUftfRk9vWDkPpypD6CtXtLVS1183tyoyf/11c2Mv6bcVchg3JloO/ULOSw6bdjDDhHFjWMg1iVYK5nDxmTtHCPEQABDRZ4UQ9/nbHyKidek1bXTT7GS2aTLSzi1u5GyY1aDeSFObuIprrbrHUJ7IVrYo6L+1+/ljWgvI8kvPq7Io3bypx9oWF9rbCrH7z2TZjBK9qlpDTQEd2588arRe5Ygwo3OrU5ujLNXa+mRJ16OJ+rTG7f+ofn3ywUg9hosYzhHw+WsuxeqN3dFOzJ/WUf3mTPVjTbBPXuthCNBPFRcxpz5SfSnw2tgE2zJiiZuGIytpRNJgJJ1bkjcrSUep/khTk3M84N0gbMXITcSxDwTb4JpOo16Lh7rsFqf/TGJifCFXUxXD5hfnYg3dsHKeVtjLPnDxoUsqUMbVwpoWttqvgDl1TxThnSfCkBBV12qUKiAAUBkUTnVogwwKgYNdy52DaGzXMZNNBpowXC5i7itE9DohxGtCiL+WG4nozQD+Jb2mjQyaWeqHaRxxxILtxrGj83Lcunkfbt7UE8kXSiXsBiBwNr1CUDwmSbCOq2s6jTg3Md1NOi4m8dXXX8GGlfO0121c38fgA0FOc+5hwixq3kLT95IrJufwtoBZIorF0MXHTWettAnvQo6qgmMKOcL662uXZJfOmmy1MOuQVUoA95Jw0k7tktMQyE5OOsadZgyZSzTr3xq2Pw3gJvk/Ed0ihLgjuaaNDMKy/I/UXHJZwFUoxxXU9e7fllZC+qZJpG8aAGdB57L8I4Xcjs7LnfY5YWweJ8+4lyrSWftMjuZBP7rFF7ZjxzPHnI+VzxHOGTfGGL3qgjpWOkEFnBVfuiW+MN9H1+V40w3ctmwYJdAgieojn7/mUnxyU3fNWPZXhqryJEaxGLr4uOmslaZ+Od5fQSEfmFiGrC3f63nRelwdAsBFtzyMVYumYkfn5cYgl+BnZnRuHQ7uOFGuYGKxgHyOnEqUMdmnGRU+olSACON6ACzmAsQtfN4MMTeSrIS2vGPBm3AcQe36Odv7bBaqJDL765ZSdURx6P/c78/Bzff3WG868mvMOIdMHw1sP/iKvl0mETw4JIaX1OI8GAXHSncMnfjavLfXWvTdxffRNerS5tMYRSwmkZokaJFS55ra/1GWbaMGl8jvS1uEdHBc5PJocGUkroxSH7Taxro5SwlUp6/oK1eQIy8BdVSrjnyIaSVn/ZHOhZPbGn7MJMVcNorNZYy4hc8bTatWnDAJUFvesbgJTVVcP2d7n0loEexCz1YGKjiO6lKqSQS5pDhR+3jVZVOx/cmjxptnqa2AvZ++wrg/U6B/cLvpOhgSwsnqKIvdr992AEtnTcb2J4/GSmYctnS77qH9RiHnunztYpEK82mM4rtp+146fvK00/KpPKYp7Yqc51ESG7sWslex+RzaPhMlbYkL3951qK48cHE/OzgkcOIUC7ks8dTLJxt+zCRjLoxTkYi+TkQvE9FPlG1riaiXiLr9nyuV124hoqeJ6AARLVO2v8Pf9jQRdSrbZxDRLn/7RiLKTGBG3MLnjSaNou9pY0uhYHpKDW6PK6hdP2ezStgMVDYzvS1VhG4c5VLqF2+YGzlFh66PH9zTizXLZhqf3o73V0JTY7hguz6iPPD09pVx985Doak2TGMV5rNkSxC6o/PyqoobpvlqOx81XUuYKJRpPZ7rWl517CC276XPX3NpzZK3jPg0YbseopQc07UrDLnsfcc1c2r8M22fiZIv0GXZrJkrpOxWxyQp5myz/RsA3qHZvkEIMc//eRgAiOgSAO8GMNv/zF8TUZ6I8gC+AuCdAC4BsMp/LwB8wd/XmwEcB/ChJE4oCdQvmeCXcpbyrUV1nl7S9WgiN+x6SEKAmoq8y/qot27epz1XVyFuugmE3RzCMvibztM2jra5aMLWx7aHDilWVm/sxnS/72RfumK7PkqaTP9R0PWfbUzi5ltT50ycvnQREXGuR9tcWDG/A1+6YV7Va1+6YZ51npjGI+o4BUVZ2NkTvHGR82pH5+VOS0S23H46zhk/ptb3jmEyRJLLrPebXhBC/JCIpjvu510A7hNCnAbwHBE9DeAy/7WnhRDPAgAR3QfgXUT0MwCXA/gD/z3fBLAWwFcjn0FKmCIds5RvzdV5OkvLsTbh4lrux1aPUVp01P/XPOD53bn6J9msErY2BjP769Cdf9g4Ro26tVkW73RY2lJ9qKJGCtquj7Vb9kfal45g/7lEDUb1aXVx0pd9rFt2D0tNUs/1aJsLUeeJqevqsRgRUBUkMKVUHF4ut/nouSzVbn/yKEqG609HX7mCHOxVIgo54LIZkyIF7TBMUriU8/pLWJZQhRAf939/PsbxP0ZE7wOwG8DNQojjADoA7FTe84K/DQAOB7YvAnAugD4hxIDm/TUQ0UcAfAQApk2bFqPJyZKVfGuu4iRLQRumL+NSWwG3XTW7xlE/n6st9xN1aaQyKLDuof3DPmFhQtzk2yV9qWxtvH3FHNy+Yo61DFSQuAmMTdj8nYJiK6mVHpdAnHoiViU6K6qLoAuKslJIEmF5fYSJhzD/xqg+mfVcj6aSbUHkWLm6NYQRFKfH+ysoFvLYsLLaMmjz0XPJ+9bbV0apGM1qOARYo4kmjCvgng+/Db/7pR80xWeKyQ7FJmQNdrHM7U7p2F+FVxJM+L+/COCDKR1rGCHEXfBKlGHhwoXsaeDjaiXMUtBGmDUgB0D9OtddXnFymckbsosQDxNXLm3U7aOQJ5w8PVCTb2vF/A7sfv5Y1Y342gXRHxjkTTrM30ntA5e0DDZy5G5pMllfOkpFnDw9ECoiolhRgwRF4NqrZ+OTG7uNgR0AhmvJhiH9G21WPDUAJqnrURXQ4ws5lJUACFNanGDEeFQmjK31jXMVp2HuBHJfpvmYJ0o8+rOvXMH0zq2J7pNpTU41oZ6rS565b6ZxYCHEz+XfRPR3AL7n/9sLQHUYOt/fBsP2VwCUiGiMb51T389EwEWcxC36ngYm68yJcgXrtx3QRrMGbwqrFk2NvPwXBZu4WtL1qFMbg0K71FbAa6cGtGk4AODBPb1V9Uwf3NOLhRdMip2iQ0dwuRrwRGc9N/chAdykKamkRqVKERMmknXiSi6RBQWuFDKu6Gqs5vOEIUv9zChBG7YEw4DbkmKU6zE43mXDjSiYFkcXMe5KPkf43O/XWvrCxKkcK1s+Pxc4ES+TJi4Pbknjssz6EOzLrFfHOTARnSeEkFkafx+AjHTdAuDbRPQlAFMAXAzgMXgrEBcT0Qx4Yu3dAP5ACCGIaDuA6wDcB+D9AL4bp01MOEkv49VDEmlfXHzTgkRZntm8t9corqJYVYIWsOBynerQX++ym0uUn7GrUvQR11npVEvy0lmTrdYYqTsGhcA9Ow/h7p2HUCoWcPLMQKRC5nfvPITtTx6tSopr+7wsyO5aIcCUYFjFtqQY9Xp0jeoMXh9xLVsdylit3thdZVm2XdOutYxdHkaKAesjwyRJE3IGOy2z/t96D0JE9wJ4O4A3ENELAG4D8HYimgdPKB4E8EcAIITYT0SbAPwUwACAjwohBv39fAzANnj1Yr8uhJBe0J8CcB8R3Q5gL4Cv1dtmRk+WgjZsNzLTjVP35C5904Dq5aZSWwEn+itVFp5CjrD26tk1+zBhWzay+fzZCHOkj/qa6/5VdFZRm6hp1/RlHEyF1qPmDJOtjCtIXAIbhvG/2F1reC6dNdlpqTC4pBj3enS1GEbJah/mK2paSg+7pl1qGS/pejS0j22BTzriiH5m9OIaWJMkLsus/1bvQYQQqzSbjYJLCPE5AJ/TbH8YwMOa7c/ibMQrkzJZCdoIu5G5WixsDvf1VsWwWd9MpvgwA2GcxKq6G7Hp3Fz2L+tjqtGGtmb/ojxQt5CTBJfcbKW30sSl+gBwtuKALJkW1ubtTx4FYE/IC8SPUNbtx2U+Lb6wvep/WzR2VFEm+zLYR+q8XK1Zggc8rayWo3MRp0PCvdrCkosm4Z4Pv62qsgrD2AjmaWwEzqlJiOhieOW6LgEwXm4XQlyYQrsYDSOp3FZSuKZ9kaJj9cZurHto/7AAkf5natkvdSkv7o3SxbfHdNMJi9SMUxA8KBp0gQZrHujB2i370VeuhJYBk/tzfQJNUmjpltya5QPlWn1AjrU6n2YYnOWD80InjNT8avV+D7haDIPl1ZZfep52Hi6/9Dzrg5ZJlOn6SMXVP9BFnMoIXZfrSKYake3iIAcmjGYkkI4SP/sP8CJQBwAsBfAtAHen0aiRQNzEuqbP2bLHM3pkNvwNK+fhVGUIfb716Hh/pervoBN3vZUv1LHSUW8FEGm5iUpYAtvK4NnapjJNBuBZWkrFAgjNKSCtUshT6JJbI3GtPqAbU9fx1yXSDeZXq+d7IJhA2ERQZJrm4d07D1Ul8Q1Wo4g7712TrLtUkZCpVm5cPM15TsvvZobJIlHEXFEI8a8ASAjxvBBiLYDl6TSrtYkrvGyfa8VyW1khzo2/nlQrYb49tgogqsXFVH0ibttcy0dJZJqMvZ++At23XYHnupZjqMlRgDInX5w+sN20dXVHgwQ/bVq2d31flAow8sGko1SssZgm8T2glgEzidKg2Arz0TR958WtfONawWTF/A5cu6BjeLzV8cgT4cbF04Z9ZG9fMQfP3HElDnbZb2VhD2gMoxI1h2ESRKkAcZqIcgCe8gMRegG8Lp1mtTZpFG/PUn63ViNOH0VNtaIugdvkjurbE3RyD1pcgtUnomS4N+Hq5yWpSZAbIWt+GgwJr7C9qf0yb2BwmbhYyOOOa+YYfZ7aJ4xDO/QCJU+EISFqqhHIZcPgkq+a/LfD4g4RJydgI74HXCNkw3I0mr7z6gnaCAa9qBGxpuoQAmfH33aMPAG6+IY8hT8QymoVzbw2mOzwe3PPa/gxo1jmPgGgDcDHASwAcCO8NCBMgDSKt8ddmmCi95FqHVMtC7du3oeLbnkY0zu34qJbHsatmz1xFbSomtA5xdosLkHUdBRRi5GrHOkrO+9D+qdJC2Ffyjcrlyfa4/0Vo3XnizfMxcGu5diwcp7WgmO7xkx9MijE8JL86YEhbFg5r2rZUHejl0LOVuzelLbGZsFvxPeAqwUsTrUM9Ri6JVhXdKsYd+88NCzGXa2X6tw2BaoOivDvbtdgijThyrHZ4Tt7Xmj4MV3yzP0/IcR7AfyaEOJxAK8B+EDqLWth4ibytH0uS/ndWgU1+szm0F/IEyaMHVPj+K9aw3Y/f6zKUiaz4v/jj3tx8ozbEq7OKTZqhJwuHcXEYgFEQF9/pSZ7vw7p53X/7kPWOpJS1K7e2J1Yqa4w1l492ynxsC3PXDB3mYrtGgvuUxdtGrUagY04Fvyw74GkgqRcAn9M6UdU0nrYTMJ1Iko6mzBL9pBwT3OjS89SL22FHMaOySde1YKJR38WK0AAWEBEUwB8kIi+hcADgBCCqwoHiCu8bJ/LUn63VsC29NVuWC6z1Xt86cQp7XFchZxLG10IS0cRVlIrn/PKgJki8tRkquoyVRhh9UldccmvJl3fbHnmTGXAwq7NONGmcR/e4ohA2/eAax+44CIKwwRJIUfoP1Nbci4J6nGdiPoAZUq1Egd5/a3e2I2JxQLGF3Lo67en9XGhvzKEcXVY65nWx0XM/Q2AfwVwIYA9qBZzwt/OKMQVXmGfy0p+t1YgbOlLh618UhIEl0GiWhdkJKeNsJvc4JCwiq5TlaFYwozIzVLjQlgKCN1ylquVK8xPzSV3XVCkxX14iysCTd8DcX11g7iKQlP6nxPlCib6SXalD1k9wlJHVL9RaWWe/5lHqlIRhZEj4LarZjs9ZLigXn8uKYCiwP56oxuXpMFfBvBlIvqqEOJ/NqBNI4K4wosFWzIk7Sge5uztQvDTkdvicPi2sfm6rIUC8aoi9PVXcMl55yQa7WerIhDEVYjbyqsB1YmmdeOtE9RxH96iiEAXS1lScz6KKLRZiIPzKI6wNBHVUiZHMqrgGRKei0Va38lcT4JJiijRrDWRq4o/HcM0hahVDKRDf9Qbr2uCUcAs/IIiJKp1oTIkQm+G/XUIuXqYUipi57PH69pH0HIZReyY+jyYjiQsxU+oODDcfW0PYab55ioCXS1lYZY+13mfhChMSlgG2ywjVqUlcNyY3LC7hCmatV7u3XUYCy+YhDUP9HA5LyazRBFzVQUpiWgMvKhWhmkKtpucqUrC9HOLxs+YbgAEDOelkstzBCCXo+G8Z8DZ9AeAWymxOJUcwm6G9d5qJsSw7Mlzu8mQ2d8V2Xb1Bq76FdkEiMlqGtxus+C5RAO6CGqVMCHmYol3tZTZxG8Uf7q4y79J70PXZvV6Od5fQbGQx4aV86rOIcxvNCqDQmDdQ/tZyDGZJjQ1CRHdQkSvAriUiH7h/7wK4OcAvpt6CxnGgO0mZ8pOv/PZ48bPtI3VOxDL7WqC0ee6luOL18/Vpm8IS+0g0yFEFXJA+M2wngoNOQIKefdsRcFzq7c6RJ6oJuVEX7mCU5Wz6UAAaBMpm44d3G57n6vQiGJdSiLZt6uVyzbvorQjblLf4D4K+eq+dvH5VHHxKdWdQxq5N9kfjck6Lj5zdxDRFwD8vRDigw1oE8M4EcfKYrLg2JL9SkuVbpnKFExhsri4RrC2B2rGAm43VNtycEdgmUpNaSJr1Lr6yxULOfzss+90OvaNi6fhO3teCA3XHxRCa90rVwZx08ZurN2yHyfPDAxbSFTrkqtlzvY+Vz+sKNalJJYbo1i5TPMuSjsSi5wPdrXyfz0+gEFco4sZplE0o+qh0zKrEGKIiN6admMYJgo2P6k3TRxvrRAQZEqpiJdOnDLuL6m0Dy7WBhlxG1xuJAJWb+weThysO25wOVgWFJfbVeT++/or+EV5IFKAxymNMLMd+54YVsggOqEpLTOmCNxgEuJ2Q5b+9raCNn+fKh6B6AEKJmEh4FkYkw6UMBF12bPeQKz12w7URIzKJWoAdfkABnGJLq6XqBHehTzxsuwophkJpKNUgPgxC7rWQM1qHqxiMJIIs7LolopWLZpqXEKy7S+p2rhh1oZgzrMdnZdjw8p5OD0whON+PqqwWr/qcvAXb5iL7U8erZkLweXMqJG6pncvvGAS3jRxPAjAmyaOH44STbNSyZG+svFJWG6X14RpuUyevlqZoPu2K7D+Ov1SuoqtprKt0kZvXxlrHujBvHWPWK9V14oMNpJYOo2CzRLoei25VCnRnUOwNmsSrL16Ngq6Ei4mWMcxDSZKAMQiAO8houcBnITvLy6EuDSVljGxSDJxaNaJYmVRrSULL5ik3W7KIdVRKiYWnWezNpjqeJpufjdv6hlOPiqXS4NJZNUIPCkeTPusF9vcW7NsZmrRgLLUlo7j/RWn3GImq4tqobp18z7cvKkHN23srrI62sSJXIY3za3K4Nm8Y7ZrtV5LWT1Lp3Giv22WwCg+gME2q24CtuhfNf1MveSJIueZc81jxzBJEUXMLUutFUxiJJU4tBUwfVerVhbdOQe3S6uNLqWBfPI3fYlHtTiZlsxMFh/bzUPerFQhogoCXQReZdCLzHOpsepZIgR0rm7FQq1R3zb31iyb2TRrhYvzusmKYxoDWc4NCM9xJ+fbjM6tzvV307hW4wjCuA+HtqXhsGtJFY8yEbFk4QWTtC4DKkk/qFw4uS2xfTFMWjiLOSHE80Q0F8Bv+Jv+XQjRk06zmLgknSw3y5wwWFNM23XYyn4FLWVJ1MaNm1ssClIQ2KxVTtUaCLhs+iRt/VYCaso0hS2tJWGtKOQIrxs/JvHoQp0Vx2UM7t112DnHXclgSQ6SpWs17sNh2Dx3TaGi9ldvXxlr7u8Z3r/JYujafwRUVa0wzc5nj/Z7Vm6HmsEM0yycxRwRfQLAhwF8x990NxHdJYT4y1RaxsQiifxOWSZOuSUbrmW/Eovwg5uFpF7rQtgNzWXZszIojImAZWSqaqmJs7QWBVVcu1i5ou47iMsY2Jbygq+dchzPLF2r9Twc2izjQHWgiQzuMV3TksqQwNot+wHUBlGsub8H6x7a7zQvdGX9TOXjBoV3TBZyTJaJssz6IQCLhBAnAcBPV/IjACzmMkQSkW9ZJfjUri23lIuWyypqyoZGLVXXm1phSqmIk6f1qUYIcE7w6+J3pC6lmube2i37rdGAYRY3AoYjfJd0PWq8YZeKBUwYNyZS/5muDxfBYoucDgrEckhqFltbGo18aDL1c72CU15LLtd0kL5yRSu0K0PCyfKp5rtTHw5N5IlilbhjRi/tbYXwNyVMlGhWAqBePYOorcDDNJkkIt+yipO1SpmRt27eh4tueRjTO7fiolsexq2b99W83XRTypJ1JEhYkN6wgDJE4EWxL7hGBPb2lXHzph68ZdpE7dyrDJqFTJ4IKy+bir2fvkJrIQPOlmGTUaMmfnGqos0zWMgTSsWCt7RWLKC9rRB6fbjMgVWLpiYSKZqlazWsn5MUnHEt0HVZev0LYPPeXtx8f89wFLKJVYumxj8WMyq55LxzGn7MKJa5fwCwi4j+0f9/BYCvJd4ipm4aaUFqJC5f4JVBL43I7uePVSWwlQ7rd+88VLVcZyqptXTW5JptcaL6dNS7H5vxoqNUxPRzi7h5Uw8GhUCOvGCFU5Wh0CWsIMVCHtcu6MCDe3qdbriDQmDHM8fQpgmOsJUIGxQC3955yKt/qVn+lZYUlxu/XAmz+T66YstXpsvfFzamtujrvZ++wrldSc1DE7Z+lomn1287gNUbu+s+flxRVs+Cp8x319d/pqocXxB1jLc+8SJXgWCcqbdOdRyiBEB8iYj+DcASf9MHhBB702kWw9TimkT0SF8Z9+46bHxd9fMylf0Kbo8a1We64SaZOiZPhCEhqvZ/6+Z9VeJ0SHjLezcunuaUuFe3TzWVS0lTmSKI6k+3emO305LuEIBbvvME7rjmUmPlgKg3fp3vYxSi+Em6PEDddtVsrVC97arZlk9VU8/8cRWBpn4m1ArcelMfNataQ9gxD3YtH+6vGZ1bMSbKGhYz6kkqLU4USEQ4KBHlAbwRiggUQtSf2r1JLFy4UOzevbvZzWgoaT/Vp0lQqJhwitTE2fxxuiuAADzXtXz4f1Pxbp1YCOZ3A7yb9vrr5lpTjagWJJMztq2NAHDRLQ8bv0hMUZcqNy6eVpP6IThnZK6vNG7CprGTy69Rj6nro7gkce3cunmfU3UOE1HmodpmU9od3bLuvHWPGKtpmPwR44rmeqK2g23TVes4VRnUXt8u10KwvxgmCgcT+t4JQkR7hBALg9ujRLP+bwC3Afg5zvrLCQCcNLhFaPWEwlufeDH0PdKfRy4z2pA3ZZfo37BACfVGT3R2uU/ikt9NHQ/TkpytjUC06Eod0iJpEgG9fWU8uKcXd1wzx6mPo2Lr5w0r50W+8etyl8URYklcO8FktoNC4ME9vVh4wSTnfZj6p7evXJMqRpd2R8WUYsRWTSNudKup/4PWT92140L3bVfUCOVrF3QYH/5c5i0LOaaViGI8/gSAmUKI2UKIS4UQc7j6Q2Opt0xXUiWpmoVN3AQdyF2clqWVSUdvX7mqj22BEsFyTqab0XG/QoMNOR7LLz3P+j6TE3qUikM6evvKmN65Fas3dg+LXJMISMMxfGJRHwU2sVioCu5xZemsydZyW64kce0ksQ/b/Amem4uPoU6EmR44+izz19ausP5XS6jFeTaQtZN1QtkUVRhlDjFMKxBFzB0GcCKthjB2krghjeSEws91LceOzsuHn/RvXzEHNy6eZozGlGLI5DMHnM1dZaqxqWa0d7UWudSb7O0rW9vVUSri2gUdw/48qugcl5BzT9g9tbevXNPHROFisqNU1FaPALxAjbAaq/LG76pZtz95tC4RpVYH0RHl2kni+nOZP/LcXParE2E2wRYncjdK/5uObRNfttrJpw3XpekhjmFaldBvfiL6JBF9EsCzAH5ARLfIbf52pgGk+VSf5TQcKiWD1ca0XS04f+fKedqUGWE3PJmk1JbyxdWPq+RoXcoThTqhP7inVyvsXXKZJYnax8/dsRxfumHe8LkFBZe86d9xzaU1Xzw5AHdcc6nRKnS8v+JkKQ1ypK9c19JgWCoUdRk3zGqexPUXnIcm5HKmDZMI0wk2gjfP1m87gGsXdERKfRSl/21i0fRgZrte+g3Xw/Ynjxq/NximFXHxmZMJUw75P2P9H6aBJPVU38oJhddePbumpE4hR1h7tRcNaPOLMkUbukTTSWdw0z5cnKkB4Pfmnle1H1vG+VKxoHVCn1gsWIV9s5221T4K81MLBlXYktQCnpi4aWM31j203zlNRKmtgLaxeqf9MLETZnE1laAy+dMldf2pfWyyGsr+Dh7PJV1LsKi8yWfS1c8vSlUaWwSxKSp6UAjnoCeJ9MHkEl3MSCFUzAkh1gW3EVEOwOuEEL9IpVVMDUmU6UqyJFUzsLU/WDsxWMfRhC2XWBCTOHENAggundoiN/vPDGj3EeaEnqXbki1dR1D0RQlsiJLvS4j4IiqsKsC1C7xzWNL1qFP90jSuP9u51XM8OT46sehSm1XFlMuxr/9MTdCGeuwoRLmOAe97M9g/Wbp2mNamGRUgokSzfhvA/4AXyfo4gNcT0V8IIdan1TjmLGk81WeVOBY2Xe1EdYnUJZrO9mRvs764WgVkUIVLwmJTTjjphG4S9rZ2RLVeJI1pDOqtQ2vjRLkSW9TY+lONRG1mSbiwc6v3eEmsCJii0GUi6SSi6m/e1IPFF7bj4Cvl0Dmufm+q/eOSDohhXAgLYEuDKBUgLhFC/IKI3gPgnwB0AtgDgMVcAwj70s5q/rio7QrmaOvtK2PNA+EWNlPtxL5yJXQZTP7Y8mvZljajWAVcExbbBJtp+azXT+2gMxS2txUiWy+SxDYGaQbgyOhYm6hR52iprQAhPBE4sVhAIU9VuctU5PgnYTWvhzQf0JI4NxdLalRrXxBZfeTGxdOsuShtFSxM1w7DRMUWwJYWUcRcgYgK8Mp4/ZUQokJEPPUbiOlLO6v54+K0a91D+2tunjJHW9xzsQkxdZ82n7zVBn+dI33lyMs1YdGGJn+eQo5qls+CPk2mm9Hx/sqw8/r2J4/WCJeoF3JU53HbGKRZBUDnMx8Ub2pFC1V49JUrKOTImvPvSF8Z7zEIiKxFTMZ54Gukn20Sov7eXYeNPqx5ImsFCxZyTFI0I0NElDwGfwvgIIAJAH5IRBcAYJ+5DJDV/HFx2mW6aYY93ZtSYuQiJDpdMb8D66+fWxWpt/76uVgxv8NoicgRYUbn1mEL3XNdy51yWNmiDYe3B89J+V+m6OgoFY0Z7oO7kM7rsp17P30Fum+7As91LTemBNGhBp24YhJrvX3lVEVPcN4EU/wc769YHeArQwJtY8cYx3RKqehcEg7wKkBcdMvDmN65FRfd8jBu3bzP/WTqIG5qI10UtyktjglX4W9KWSMxRbOqDAphzH+4atFU63cS555jkiJsLqeB8xGFEF8WQnQIIa4UXg2wQwCWyteJ6P1pNJAJJ6v54xrRLpkSwnQ/HhLRUkKoCUzVvHWm/F6DQgzfHG056XTHDstdp7NQ3rSxu+oGavPp0gk9k5j+tQsnWdsrUQUu4J7I2pZWIs0lieBx4/jnHekrW8fKdZ7LcnRqYtu7dx7CJX/2T7ETgYchx+emjd1aEXPzpp7QY6vXhC0tjom1V89GwSGbdX9lCEu6HsV7/u5HWsHrkqQ6T1ST/zBPNFymzvZQYUrJIvfBMK6UBxqbIgqIZpmrQnioIXefSKA9TAyymj8uTrui5JJzyQPWESKaXAlaKHTf7bqcdIA539qK+R24dkFH1U1HRkjaBK96A7XdZGw3ruAN/OArbgL7pROnsPv5YwCiWXtMEb+DQqQalBE8bpwHCRn5aMoz6DrP7911WPu+/spQ7ETgNlyuD/VhxOXYcaztK+Z3YOVlU50EUW9fGTueOVYjeG/dvC80EThwVvCp+Q+/eMNcbH/yKGZYAhzyRNox3rBy3vA+wh7QVKK8lxl5NGPJPklboPEKI6KvE9HLRPQTZdskIvo+ET3l/273txMRfZmIniaiJ4joLcpn3u+//ynVEkhEC4hon/+ZLxONrseoJMRKGsRpl+4p3rSs55oHLPgl3d5WwLgxOawOWLnCcCk7pOak29F5OQ52LccGQ8JiUwmizXt7nct+xa2NOmxNfMCzJrqKHPXmGuXGnvYSlukGHzxunAccuQwcxWqrm+cuY5Wke0RUK6TLseNY2zfv7cXGxw/XVcdXCuGFF0zCmyaOBwEYm68e8yUXTcLtK+bUHHvNAz3DDxwmZNtMYxyllJx8KGNGL/WWVYxDlACIMGzXyjcA/BWAbynbOgH8qxCii4g6/f8/BeCdAC72fxYB+CqARUQ0CcBtABb6x9pDRFuEEMf993wYwC4ADwN4B7yI21FBVvPHxWlX2GfUYto2gklRZfBIWFBGI6OCwyJk1aheHb195brTjcjgkqhBCLaIQWn5m1gsgMhLpxIWGRqXYiGPO67xbuDB/irkqUZQmdLB2AhbBk76+kvKDSHOvJDHNl0HcaJbdUFNURkUoubaPRPY548PncDmvb1V/e56bBeRJr9DfvlPH645drCtGx/TW2GZ0UG+xcWcsflCiB8S0fTA5ncBeLv/9zcB/ACemHsXgG/5fnk7iahEROf57/2+EOIYABDR9wG8g4h+AOD1Qoid/vZvwYu4bXkxF0VYZDV/XJx2mT4jfY7C6CgVsaPzcu1rJgF186Ye3LSxuybbvSn61hThGEwWqROPa+7vsVYxGL6Zh9yDdNF5cTjeX8FtV802VguIg0B1uhiXyNCoqMvSm/f21jZW0/g4/nku4irJ668R7hGmiM8ppaL1gceWFkfNoaiSxHjniUItjboIdddjRwnCcRGHXFVidNPgqooAkl1m3RHx/W8UQshski8BeKP/dwcA9bHmBX+bbfsLmu1aiOgjRLSbiHYfPdr4XDCuxI0+G8mYfI5UwpZxTTdmeWNzDRi47arZKAQevwp5wm1XVS8H625AlSFhvclMKRW9AIiQG8KgEDVLyHEdtXU1NzesnBdrXyZkZKgtGOLOlfOc/Y2kBUQ+9OiSRgfHLo61Kilx5brU3IiUJjofMDX4xpbKJ+gPqj78rN7YjekpBHOsWjTVSVTHtWrqRL4puKfZvsgMoyPUMkdEn7S9LoT4kv/7Y3EbIYQQjcpZJ4S4C8BdALBw4cLMPj655kYbDcibtW1plQCn5a04Oc1MS08r3zp1OGeb6dhxbi62ChAqJU1C3KilsSS9fWVsfOxwVaQqAPzpP+4bztSfBGHO+Cvmd2D388eGl9KJgOKYHMr+o25wBsigkxOGpNHB/o9qbUzS99TViiqFRb1L/rZ8a7alYVtORcBe6ktn1TbVGSZ/MNTl+CmlIgYGB/HzV88Mv+/iX5qA21fMwfYnj4Zeu3GFljw3kxuHej5xluoZJm1cllnP8X/PBPBWAFv8/68C8Fgdx/45EZ0nhHjRX0Z92d/eC0CNQT/f39aLs8uycvsP/O3na97f0mQ13UijcREneSI8c8eVTvuLsyxpWnqyFRyXN+I4Twu2ChAqOgOXa3kyHbryZ0kKuTA6/H5Wg0KEAAQIG1bOMxZa7ytXjL6DwZu7bTwIqEqknLTPpGty6SN95UQSga9aNFUrOmTEp2lpeKJBfE0MRJSHfRfJh8/fm3ueth3vWTStJmBB50rx1MsncevmfaHXriq85fx1ZUqpGOrGkYXcnQxjIlTMCSHWAQAR/RDAW4QQr/r/rwVQTzG7LQDeD6DL//1dZfvHiOg+eAEQJ3zBtw3A52XUK4ArANwihDhGRL8gosXwAiDeB+Av62hXJmh2iaCs4BKR55J/ShK1WoPr0pNKXOuYpLevHFqWCPAsGTp2P38ML504FevYuvJnwFmLVntbASf6K0jaJURWtzD1s0nISZKoVPBc1/JIba4Xm99aEpZ5KZSGrZwA2sbmcc/OQ9j+5FGjUDWt1Ae3m0SfypG+cqSkyiZXirv9NpsqmKjCO1gSMAw5T27e1BP6XpfvDIZpBlECIN4I4Izy/xmc9XOzQkT3wrOqvYGIXoAXldoFYBMRfQjA8wBu8N/+MIArATwNoB/ABwDAF22fBfC4/77PyGAIAP8LXsRsEV7gQ8sHPzSyjE6WsT3954mwatHUmqf7MFSLxK/82T8NL+Hp9i8d7MOWnlRsArRULODV0wMYtPjDuSbS1Qn7MOtCIU+YMHaM9SasE04CZyOE1zzQgyHNjVLWvXRZDgsiRyCO5bm9rVCzPKuOXVYIimSdkJPXeJT5ZuP2FXNw+4o5w8dWi9uveaBneIlaFUOmh4Tgdhf3zCmlYqRVBpsrRZg1XOISwVos5HCqMlR13mEPDIB3Pi+dOFVXmhVm5NOEAhCRxNy3ADxGRP/o/78CXhRqKEKIVYaXflvzXgHgo4b9fB3A1zXbdwP4VZe2ZJ1g3chxY3KpLPm0CiYLpS1iVeLic5Sz3JFk3reFF0wKtZSqxzJ9zRO8PHqfDLlpDArhdNPWOcrbgkTUdC0X3rLVWDXDxJG+srYyhcrCCyZViQdX6+TgULwUKTLoxJSzb+EFk+q6ZpJMVWMS+XkiDAkx7Du2emM3charXZz26/q0MiiGRb26jOu6KmASfRLVqu167YThYp20BRfFfQAEzp6Pi+hjRjeFfLbLeX0OwAcBHPd/PiCE+HxaDRuN6OpGnh4YwoaV86oSWI4m4iZEdo0GDvMJkzcPU4Th0lmTa45lYkqpiLVb9ocuUXaUik437a1PvFizzWYxUOdQnMwJNisLUN3HK+Z34Pz28ZH2f7y/gjXLZjqVfhqunXudF7CRRn3ipCPKTX03JAQ2rJyH0wNDON5fgYB+HGXePNcSai4VIFTUHIcu15xtjqrJsdcsm6mN/Jbn4nLtqNTjN/zMHVdi4QWTnPpPRT0fruHKhNHfhNwkkeSjEGIPgHsB/COAV4hoWiqtGqWkcUNqdWxllGwk2Zdhfj8ufn3yZhjmYwR4AtGlvqvOAmFL++HyPhOy/S6VKW7e1IPpnVvx1MsnIx1jmJCmdZSKNRn6XZfygnkAbduTvh5tZb+cqjUIzx/SVWDGrUPres2ZRN+duodPQw7AOG2sx284rkBXz6cRqWMYJirOYo6IriaipwA8B+Df/N8t75uWJTiCVY+pxI4N175sc3BuCPP7sVk+oghQyfYnj0YqH6RiCgYZFKLKChHF5ydoZQkTmfX4E4Ut45qssq71UV3zAwLJX482i5fLPitDAvfuOuwsMOPWoQWqrzm5VBq0ZLmKPlsOQFMbCdDmHLRZ5aXF0kR7WyERgR4n8TTDpE0Un7nPAlgM4F+EEPOJaCmAG9Np1uiEI1iTwzW9wtgxeatJvJAnnDw9YFwCsjlE61KmuFRAkHNABmrMW/eI0aI3vXNrlR9QMIIxuN81D/Q4t6OQo5q8c/WkPgljwti8VYAES7SpmHJ/Ba0oukCJlW+dqt1n0tejLbeba3+ahLKu32z+hzk/PFmd+TqhFJYixaXyhWlMbec7pVSMVCYtzEdTCvYkAktG+8M1k02iLLNWhBCvAMgRUU4IsR1enVQmIeL6hzG12NIrqD5HtmXP9rYCIGB8jxwb0w12UAjM6NyKeesewfzPPIIZnVtxymFJKbgEuvbq2VY/skEhcPfOQ7h1s3eTvX3FHDxzx5XapcPKoMAnN3W7lTkyHFJabaJUa3Dh5JlBq9/USydOYffzx7Sv6fwHdds37+3FxscOVwVKyCoSQdK4Hk1WZheLpw2dwLTtc0gAIC+6muD9Hl/IYfXG7irrWxKWrKjiV+1jm1VevY5v3tRjFHKqYHe14NooGZbqm1FcnWEkUcRcHxG9DsC/A7iHiP4CQEynGEZHXP8wphaTWDneX3FyuO4oFdE2doyxpJarQ7SsUSod201pUFSC4nDF/A6sv37u8LwwEYxkNfWBa/BDZVDgpsDNPdiuJEqJuRIUrSq28VZZu2W/dslv7Zb9NZ9t5PUYPJYNV4EZtlQvuyEYfKH6kSWx1BxFqLr2cdD3zba0rwp2XVtkbVnT/A32n+lQrx9fSPwaKDYjxwXTkpBw9G8hogkATsGb++8BMBHAPb61riVZuHCh2L17d7ObwaTARbc8HNt3q1jI445r5mD1xm6t4CNUJ5itN0lwkLC0K9M7zbm6D3Ytt6ajiItMGqzmkgsufYXluEsK3fJ1WJ+4vi/JVCT1oCuVBZxdao7aRtt5m6pnSBETNzWQiqlMlkrwugLMqWFM/RNGngiLL2zHwVfsvq4qNy6urlQxo3NrQxIH5wB8yVL5hMk2B1NKQk5Ee4QQNauiUVKTnATwBgDvAPAKgPtaWcgxI5s4Qi5ofXFdkoliVXEhLFrOFrEaNR2FK2rNzbt3HtJGA4Y5hudzNFxPth50Yzs2b+551/QTsnKAem5rHuhx/mzUdBc2bEu8cQKCbNisb0ksNQeXtk0IVI+Vbjw+uakb8z/zSOz5PSgEdjxzDH39Z8Lf7PO9nuqletMya1LI76EvrZyHFfM7Urd4M8nTDIuqcwAEEd0AYD28eqgE4C+JaI0Q4oGU2sYwsTFZG0wllHSWhihVOFRH8LhWA4lOFKkWiraxeW1+vFWLpsZK9VAv0ocq7JwHhwQmjBuDE+VKXZYN3c3NFgGrOu2bAj/a2wraygGVQS+ZsU0wJVFHNUgU538XbOfdNnaMMdAjiXbolrZNqH2nG48hEZ4U2OVBLkrN4aDP7OmUry8pXL+y/SmsmN/B1SZakPEJ+hK7EkU+/imAtwoh3i+EeB+AywD8WTrNYhg3TBYRk0Vh1aKpsXyOovhMhfkIFXJkzHcG1FpKgv5BJ88MIp+jYStgnmh4KahZkXZHLD5HwfcFI4qjoku/Ena7k4Jz+aXnaV9fful5zn53QdLKD5mkBc6WksVkCe7rP4MZnVuHEwnHbYdLbkUV2XdOQToKxUIeX7xhrvXaSoJGJYR96uWT+N0v/YAtcy1I1LmbBFFSk+SEEC8r/7+CiEmHGSZJwiwi9+8+hB3PnI1+fMu0ibh9xRwsvGCSs6XBJfWC7jPAWWuGLNPU119x8vuRy022OqeDQ0JrTQwrh1XIEV43fkziXzZhTuiSKaUi+s8MxD7OkosmaUsxuVhkjvSVnaNeo5BUPrqgf5jJNzEOYWlRdKh1XG/a2I2bNnZb08PEQfpiBonad3kinN8+Hjdv6knckhVXHLYVclrhZ9quI3bibaapNCOyOYqY+2ci2gavAgQArATwcPJNYkYDSTia2ywiu58/ViXkAGDHM8dw6+Z9uH1F+hHCLiJQt4wrkb5pNnQ3PN0+1eAFtZ9d6smqn6+XsCLyLvz40InhcmEqqxZNDe0vm9C1idswP78k8tHpHkzU80lq6Vb32SjCKUo75PwykSPgvIn6vjPVpjUxKEQqwkdNKB12PlWfyxHGFfQ5LNsnjMO4MwNNsd4wjSFOucR6iRIAsQbAXQAu9X/uEkJ8Kq2GMSOXsJI6rs7kNouIqeC8rRB9PcRxgI9b5UGiEwu6peENK+fhoGaJTF3GM7VBfl7d342Lp0Vus0tgiQum5cvbV8zBjYunGZekZPLnqBRyhLVX11aHUEkiSMDF1zGt0n5Rx8OlHS6BOEPC7JLQSD8xOWM6SkUsuWjS8BxS89NFDiwi8wNCb1+ZhRyTOFEscxBCPAjgwZTawowSwnyMXJ3JbRYR05duGjeJehzgpbUkarqDHMEoFuIsDduCPUz7i5uiYfq5+vEp5ACX1SfT2KoVMFSrY6mtgNdODUT23ZJpWNZvO4DVG7uNFuQkggRcRULSUcqA3UJsIsya5yJOOzQBFmlIuEKeqgIp8jnCOX4gTqmtACGAE+UK+s8M4EfPHhu2qsi8hnfvPOQcWCGpDIrIn2GYegi1zBHRq0T0C83Pq0T0i0Y0khlZ2CxqUZzJbRYR14LzSdCMLPlDftH1pIgT7BElRYNqfd357HHte4YEOVWVcBlD1epoS/5sguDNrwf39DoVZa83WMF1XqYxf4Nj73KEsPkaJvZMVR6ShoAaH4EcvKoqG1bOw6nKEPr86Orj/RXj8lgcUcZCjmkkoZY5IcQ5jWgIM3qwWdSiOJPbLCK7nz+m9aEyFaKvh6Sy5Ee1jnx71yFtMEBcf8SoFr2o9yopcG3lz1xqv0a9SdrGwWQ9mVIqWkV60j6XrueUlkBQx37z3l6sub/HKoDDciHarOOuFs8kEIC24od80EozjQ9b5phGEmmZlWGSwLakZ7qJmywBJgESLDivFqNPGtONK0eEGZ1bnW5WOmFqi2YF9E62uiXf1UokYpIRkiciLlsCZ1OY6G5y0uokx9RWBSEKpvGRASFB4VLIkTVQ40hfOfHIU1NeRN370sZFUN+76zDu2Xmo6lzVPplYLNQsb8rKKoDZlaJRpJ3Cp1jINzzfIzO6cS7nNRLhcl7Nw2Q90pXGkjeBrNaodSljVc85uJaqAqInLC7kCOuvnxurXXGSI9usFcGySaZ+LRZyOFUZqhFNceYUAKx5oKdKdBTyhPXXzcXaLfu1fnZthRwEyHqzVsfbxVLqWhIu2Edp4+IXKaOdg1HPMg2Oa0qejlIRx0+ebkgetxzFizi0zV+5PC3PlctwjW4aXc6LLXNM3cRZ1jNZ1JLOfJ8mUWqg1rM8VyzkUNbc4HQlY6KKq8qQwE0bu4cTw0Zpn86qFYbpRqjLH2cqDyb7ImjRCQtCMdX41FV9WL/tAEzuaeWBodAlZltAz2pNzjbpGhBWvzSsZFrStWXD8hYCZwVcsNWVIYG2sWOw99NXVG23uSVsWDkPn9zUnXpqhzj7D8vRWCzk8NPPvnP4fxZzo5cmVPNiMcfURxqljMKOlwWh52pJUYm7tHPHNZfikxu7ocq5nL89SFw/nd6+Mtbc34N1D+2vsaQEiSJiXdHlj3PpL1U02fzbgj5h0l/L1FO2Y7t2rymgR61zq4rRB/f0OiU+NpHGtRjHl1NF116bz6zLEm8zKBULePW0PTectChGyUcnLbhpCL9SsRA5gptJBkt1wdRgMcfURdJO4rYbEuCetiQNVCEZNakpoPf7cxGnUayV9ThcV4bE8M3K1LdxRKwLujnjYhUC7ALHVBotrP1yrKLU99XtI0yQ2sSorV06wq7FuBZ0ue84817X3jXLZmqXttXoVtne4PtkWhGTSIn7MEPworNN9WsBr+pKGK7zi4CqMUjDGrn26tk1D4FMY2hG0mAWc0xdJFXKSBKW5kP32s2belKPigt+SUe9YeiSyEaxpLhGmro60rugE1gu+cPiEpwzrlYhm/AKigmX9qtjpfO1u3ZBBx7c0xvqM2cL6FFxvVbCEhHbrsWoVjub/2FQYMVqb/Djmt3ZHmJMvnxDMR9mSm0FnDKMZ5QEv67Xx3Ndy50sxPXCQm70wGIuY2RlGdGGi4UqbpZ/2w3J9IUnj2/yR0qCKCKmo1TE9HOL2Pns8eFI2msX1IqxNFJf2Mp5yaUiFwuDJDgeaUYBTgyUzQrezGXyX9VHj+CNu85/EKhNoWFrf9BaItFdj8H6vrZo1jBBahOjEtMcCu7HJGijzLUw67hNeZhKx6ms33bAmC4k7CFGVloxNWFKqYgXT5QjW0ZeO1VxSlgdhsv1kSdySv9SL//ngZ7U9s1kDxZzGaLR/mdxcLFQydQOcbDdkF46cSrUIqbzR0qi71y+pIOpF2RbB4XAg3t6sfCCSU4+YfUIprAl2aj+blNKxbqXlwHvBrb4wnYcfKVsPLYu4EB3M5ftV6MndQEiQG3AgC1NyY7Oy0OPH7Zd9z4A2jYDdiugimkOqdhS/tjSrAQJs46bBEipWAAR0BdiyYo778OWMOW53r/7UE1d5jCSCqB1cQ0Yk6eGBEecaYbjFtM0mhBzwZhIopJA2jhZqOpIUm+r6hBVRCTZdyZLY56opmKC6zia9mnyrXOt/WqrRiBfc8lXVizksXTWZKy5v2e4CkJcIffMHVfing+/DTs6LzdODykCbOeqtt+lJbql2+D8KuQI/WcGItXVjYJs88Gu5TV1buWcCVZh0FV6CJvPtioeUeaaTWzZBNfpgSEc76+EVsuI0hYV23dPR6mIaxd4115UISdpj1DRxITLQ9LpAV78ZJKHLXMZIg1LTdK4tEWmdohjEbNZlm7e1JNo9v8omKweutxxYeNosi7JfdbjW1fP+ejygq3dsl9riTHlFtMRHDOb9dX1XF3HNSgQgvNrYrGAk2cGQgM/ksJm0VNfm2HILRh23qb9a8c7Tzh5eqAmsbVtfE6e1te4JbJHE4e1JcwfELALpXqjbiVx8881giy3jakmiQeDqLBlLkPEfWJtJK5tqXepUGdZimMVSqrvbFYP12NKsbLmgZ7hG5N6RqZ9pmGx1Z3P+uvnYu+nr8BzXcuHnfdNUYMCqLE02VAtXjbra71WTd0+bbx6aqDGmT8L1nDT+QkglvUwON7tbQVAYLguqWpJs42PKfee6dI0leELtmXcmBxWb+zGkq5HcevmfVrLrK0u7c2beuoWclLQp1D+NhFeP77xAoGJTj5HuO2q2Q0/LleAyFAFiFaofuAaem/yQaoHU+Z4UzqCeqob1INtHNc9tN+Y/iCYXFViitwjQFuc/NbN++oqY+Y6xsEM52GVMFyqIrieq66NqmWx1FaAEF7JsbBqELbza1ZAkot/WD3fC7YqDDs6L686b7Uvo94t8kQYEqKuyhdp5mILQ1qeuc4q40ra9x1TBQi2zGWIKNafZhFsY8mvwajiYhGJg8li8MUb5uLOlfNq2lGP71492MbRlOZAtz0sci8Y/QmcFVRq8MXdOw/h1s3utS9d/CJ1ywgLL5hk/UJRLV4m62uYdVr2yeqN3RhfyHlO96i2LG5YOQ+nKkNaq5NrVLKMOLzlO/uG/QVtfmBJo84hHfVaD01Llr19ZSzpehQAsKPz8pq+NFEqFmquTcCbf7Lv1jzQU9N3LuMhz7URdWmDyHM+Z/yY2u+XBpNRgyETQEZmNxq2zGXIMteqNNJ6YTpWmKUhK7jWWXWxWOiseRfd8rCxiP0zd1xptdq5RrrK2qXBMXap1SotbNY8ZprC9+uvnwtAn/ct+MBjmwu2FDe69yc9p+JcK1Etsy7HDusD2a8u80GN4pb7J4N/V3DOutR+Bbxz3bByXioJq6PQ7icWdvEVjcKEsXmcPNO882KSh2uzMi2Ha5qGNI/VCsEjgLnETilgZXOxWBzvr9Q4r5uWggaFqFkGlVa7u3ceQskPBAhLBmvLH+bS12FBDgBqTRD+/6650mxzwbWqhBR+pv3EIW4giy0gIe6xw5D9GjUvn/xtemg5rkQsr992wFkQZaXU1+nKIA52La96KKqXDj+wBGAxx8SHl1mZEUErBI8AXomdQq5arRRyhLVXVzvMugqG4PKfyUk8T4R7dx027qevXLEKOdMSj5pGJBfiOe4S5LB+2wFj4XuXKOGwhLJrls2s6X9TO5NOHRM3kMUWkOBKnModUvzq6CgVtalvXFCXr11Qz1Uuz5uiBdOOIuyvDGHz3l6nOrquLJ01mWuoMnXDYo4ZESRxw2sEK+Z3YP31c2uiSIM3xKgiVIqCVYumal9ftWhq7JuPuqSkCsegT5lt/6rfoEmU9faZEwr3+gmLdajWPtPnq+ZCYDc58kRA0L/RdU65+tZFtfSp/oHjxuS0bXQljjVRit8411XQ0qxudxWWukhX2afLLz1P+5nll55nPHZSJF3SLpjYmml9bJHXacHLrMyIIEox+mbjsiwdJ2/Wkb4ybl8xB88dfa0qceqSiybh9hVzYi0L6aL4ohSH1/nXmQqah2Fq+9JZk0MTyqq+lUHL35AA2saOqfE/dJ1TrgXubRbDIMFl0b5yBcVCHhtWzos1p01LtXJ8TfkO415Xa6+erfV9XHv1bGM1ChWZU62vv1LzIAGYBdD2J49qjx0Fm28lIXnXjWYtGTPpsfjC9oYfk8UcM2JopO9e2sTxD5IWqh8fOlG1/ceHTmDz3l6sWjTVmjokSLGQNwok1xuaLoF00jFX2588au0jNVghqnXMZU5FKXAfxGTlilpLVZdGRBVeYUmvbYEZtj4wfc4mAl3mtNRhwakS5st3pK9cl2+dHI8/+c4T6NfU+CoWcmifMM663xwB48bkjCXmmJHPwVcaL9BZzDFMAqQR0StvijLRsM2nzcUfLVh0PoipAoTOn2disYAJ48Y43SyDN94TCfsHHekrG/OABZc7kggmCDLRENQyMWRJMU4wSXB7UCyqFk9dgIWrYJNLvLb5HBbQEaUaRRRsc06OY5RrR5InwlumTcT6bQe0Qg7wagB/3iKMAXuNXWZ00IzAu6b7zBHRQSLaR0TdRLTb3zaJiL5PRE/5v9v97UREXyaip4noCSJ6i7Kf9/vvf4qI3t+s82FGH2nnI9MFBQD6urA2EWALgOgoFbHysqloG1v9fGdy/SDS+ynqKAWc0pMOSplSKlqjeFXS8K209ZFpPAiwBg+4Bl+E+W+55PYL4jqfowR0qAEi67cdwLULOhLPG6cbxxXzO7D+urM+qjZfpkEhsOOZY6FiccX8Dly7oGN4X6oIvGljNws5pimBd00Xcz5LhRDzlNwpnQD+VQhxMYB/9f8HgHcCuNj/+QiArwKe+ANwG4BFAC4DcJsUgAyTNmmU2wLO3gBNN5chIapKb9kiSm2CB/BEzoN7emtu4Cbftr7+Ss1NzUTwsK4iEAhPlCpv4K7RjWkk5u6z9FHcKGtX0eliAYhqJXCdz1Gth+rc2vj4YT8dRzLJcDtKRVy7oGP4OlCDJVQR+8Ub5jrPPR1LZ02uiWZ1EYFx4CTBrUmzAu+yIuaCvAvAN/2/vwlghbL9W8JjJ4ASEZ0HYBmA7wshjgkhjgP4PoB3NLjNzCgljRx3LukbglGcpohSly8X0w3cJNTksV1SNASXVYOCyqQFS8VCVe3XjlIRNy6ephVipibotrtaqFyxCba4lkBX0eliAQhaRnWoljPTnAvO53qsh5VBMbw0LXBWuMQVMCdPD2Dj44dDrYlhlTXCuHfX4bqtb66RjgJoStULJj55Ily7oDm+21nwmRMAHiEiAeBvhRB3AXijEOJF//WXALzR/7sDgLpW9IK/zbS9BiL6CDyrHqZNm5bUOTCjmDT8sMKWz2w+cirql4uttqVJeA4KURMI4Xpsia4fVH+qGYYEsyfKFeegFpMfntyeZpUSU3CBLhp0YrEAImD1xm6s33bA2o6kop7DAk5cEwoHx9F23iouFispXOI+AOl8Fk0BI7JfXSqWBKk3t1xYjeYgWUt6ztgZFAIP7unFwgsmNVzQZcEy9+tCiLfAW0L9KBH9pvqi8OqNJRb/JoS4SwixUAixcPJku0P4SMAlmSlTH2n4Ydm+xF185CTyy2Xz3l7jU35HqWhNDmuyELneaMICL5JI+GzbhywRplpt1txfWyc0DNO1FGZFk5bADSvn4fTAEI7319aMjYvLUndYwImLKDf5o6nHJniRnMGccK6WKFuS4rjY5miU5f4kUOeFaWk+SLGQhVs0E4UkXGzi0HTLnBCi1//9MhH9Izyft58T0XlCiBf9ZdSX/bf3AlCzop7vb+sF8PbA9h+k3PTME7d8UJZpZB1YV9LIcWey9gXrgrqUp5JfLjpLCsGbF+1tBRRyVJWbS7Uu6c7FtTTW93peHK7/qsPVwmPDto+1W/bX5ByrDAms3bLfeYziRm6qREk34orLUvfEkCS6UUt2mY4tgOH6omr/uFqz5HHCrISmyGXTPl3Tp+Qi7DcOUa9bACgPDEU6X8mNi6dFSkPEJEszcgc2VfYT0QQiOkf+DeAKAD8BsAWAjEh9P4Dv+n9vAfA+P6p1MYAT/nLsNgBXEFG7H/hwhb9tVJOWY36zSDtqtB6S9sNytfa5Whdk/i3VX0hNFHu8vwKQ56dG8H6PL9Rm3o9z7LBSRUkEJdj2YTp+lBJKSVxLafhWuljVwgxjJmtYmEXNNZLWxe9LfXAIztHg+754w9zQ/QFewuqlsyZbvzPU63YoRSEX7APXa0cIGKu62Nj4GAu5ZjIaK0C8EcA/knfiYwB8Wwjxz0T0OIBNRPQhAM8DuMF//8MArgTwNIB+AB8AACHEMSL6LIDH/fd9RghxNgX+KKVVis+7koZlI6u4WvtcrQvB/Fs6f6HKoMCEcWOw9urZThbd4LHruRUmkfA5zaTRSVxLJmtMjggzOrfGsui6HP94f8W6f5M1TM4j0/i7RtK+x2AlKhZyOFUZsua8Uwvaq/6fTj5nAtj6xIvO3xmu1jITNgta0NXA9drJEw1btaNUcOF8xc0lTQuviaZa5oQQzwoh5vo/s4UQn/O3vyKE+G0hxMVCiN+RwsyPYv2oEOIiIcQcIcRuZV9fF0K82f/5h2adU5ZoleLzrow0cRqGq7UvmHohWEi+kCPnlBZH+sqRrFDqsaMUP3f15UzC59NWfN11n0lcSyZrzKAQsS3NrseX+1+9sRvTQ3z+dFYF3fi7HHtKqWgsvVWuDEEAeOnEKex+vvbZW5cCRPp/mmqzqlSGhFHw6eZ/mLWskCdr3dchIYxWSF0fqNfOkosmaT8ny0LdvmIOnrnjykjRraPR3a7RPoY5gwHOtD1NRuFwjx6yVny+3hvzSBOnqRH8ItF8sdj6MopoVscUqP0SK+QJt101u+Yzax4IBCQ8UBuQkNSy+m1XzUYhr/92DdunmutPt+QX5VqKK5psRHXiD9Y5jbLcGBz/sGPL/gmzdg0Kgbt3HsKtm/dVbbc9VNRbnN4UYR0M6JgwNj+8bL/+urnovu0Ko6DKETmndQny0xdfddoeZbxfNz48Jc1I4y3TSg07ViF3tuxckJhlgeuCxdwIJo0EqXFJ4sacNXGaRXTVImR9VBVdXxZyhP4zA84F4YNjKq0gUqPkibDyrVNr5tu6h/Zr27juof015xLFT80WbSqrAOiwVS1Qc/2p+dDiXktxRFPY/tRrvL2tMOz3GEa5MoibN/XU9JfrQ1Pw2KViAe1thdjfNcEKJbaHCtc+KhULNUK+kK+1VAP6gI4hAWxYOa/KMm6KzrYtrYU9cJosiMHtrom6bfuMQzN8wOKw89njDTvW+uvnNexYLjTbZ45JmTT9iKKQhL9bGlGjSZGVKFtXq5ou/9nJMwPGG4BONOvGVH0iNeVccr1xmawcuu2u0abTDTntdPvUnZ/Mh6ZGJkZBnSdh/o2umK5xlzxqOr+4KNHFSX6/BPsiLH+ji3/b7Cnn4LHnqm/wg34k8+qN3Si1FSCEl75FNx6676ioVkEZMb6k61EsnTUZ2588Gvt7YvPeXmx83M13zuTDlyNg3Jh8aOCMyqpFU1siOrZeX7V8jvDF6+di9/PHrOdLANZu2W98vRmwmGMaQlL+bmmI03qFWJZSwERJYKz25ZKuR43RnaaC8C5jV0+AiulmJK0EYcKoXBnETYHkvGH7VIm63Bw2h4LzJG61DleiFrSXYyWFqss14XLerqk1gmMQJipdzm3ns8drjj0kzkYyqw8QpjYGxztKkIQaMd7bV64SCOr3RLGQQ1kTtRD0AdNZtU2YzmdIAKdSrB9bKhYiRYpnhTwRVl3mrSSEuToIRIuGbwQs5piGkEaVhCRIQohlKco2bs62sILwOlyj/4LvMX3ZB53LTTejQSGchJF6/LCcZyYLmcucdZ1DplQeeSIMCZG4RVe1vroKEDkPXB6aXM/b1aoTTMHhYokPiwZNIqowON5R8r6FvUt+T4wv5LVibnzAFSKppdOovRLFKpc1keOK9N1sBQukDvaZYxpCVv3dmp0/LOmozrh+knGCS1ydsYMWl7VXz9ZG3K69ujpQwlaxwrWUmCQs55luu+ucrbcw/ZAQieUnDCJ99O5cOc8YBKIS5eHK9bxvXzEHNy6eNjwP8kS4+JcmVP1/4+Jp2sTSrhHdJp+uen291CVSec0lnXbiSF/ZWBHCtVIEky2a4WHIYo5pCFkLxohaVNxG3Chb16AQ1+jPeogjtoNjaiJ481sxvwPrr59bNRfWXz9Xm//M1KY46WiO9JUjnafrnHUV882MxtYFxgSJ+nAV5SFGptY42LUcz9xxJT669GK8aeJ4EIA3TRyPhRfoU3OYCF47piVrmdojCmo0qy76N+kb9ZRS0VilI7idy3u1Bu9Z3Pi677zMyqRK0oEBSfu3mYiaPyzO0qbr8qwt+jPMLyu49OVa2si1IHzQ785Ugsz2ORO2ZbYoS4eSKaVi5CAal3a6LscmUbZMRzCx7qpFU2usXHFLdtmI6zqRlmsDULtkHbXaTbGQxx3XzNHOL3lt2iSxKgBdj7dm2cyaSO7h/QWUo2k5lskO+RxFfjhJApb5TGokXX4rif3FLSpuI67V0dWy4Rr9CdgFYlj/ySWtuAXhTSkbTNtdMC2zRc2vVsgTTp4ewIzOrcPiVO4TQF35D12tfWlYp2/dvA937zxUlVhXl7MtbskuG3FdJ9J0bQguWUex4KrjEdd1wiZkO0pF3Lh4mnb8bde4OieTTDcyErAlBG8Wg0O1qaAaAVvmmNRIOjAgif2lYaEA4kXZphEUYkvn4dp/cfvZlLKh3gSvOkypVVQLprSStLcV8NqpgWHHbNUSBKBuK1EUa1/S0djB3GzqdtU6F7Vkl80Crr420a/h29dfcY56NVmuolhaXa8d1yCdYLoZ2/77DSl82tsKRutrmGi3BVWoY5Oj5iSkzSpZ9SlsRlUiFnNMaiRdfivN+pj15A6Li+uym2v0J2BP5+Haf3H7udHl1oLCyCRAlnQ9WnPzVS1BWYlEjoNrdG5QcNpyqgG1Anf1xm7ctLF7WBhXfEXRV66gWMhjw8p5w/tfvbG7qv9dXRuiWAldr501y2ZizQM9of6CwTm6dNZkbVTj0lmTsfCCSTX7lJVO4ubCDAuqkGPTCkJuyUWTsOOZ+KXRx+YJlUHhtFw9pVTE8ZOn0Z+xpedmZGngZVYmNZJ2+E6rPmazompdl91coz8B+83d1E8CcKoAEHxfkKyWW4tTSSCKAE3anSAKUaI41SVrmxXIlCwZ8Jb5KkO1InDdQ/uNfeAaeRwlSjTSkrXDboNz1GZlXjG/AyvfOrUqGldX6QQATp4ewLqH9ocu4dtqvkpaoQZ1joDrF8Z3/icAZxyFHOCJ66zp22bdT9gyx6RG0g7fSewva1Uk6g0ECDJhbB4nz9TeOCeMzVuTyIZVANC9Txd96jo+aQTGmKxJJmulrZJAUik60p5XphxuwZxtQeJYcG3olh1lH7juL0oRecDt2lm/7UCN+Ayim6M2kR8s+6VWOgGqrZqqRd22lO1ilHRdMo6KKWFxHIaE1+dRA0EkUT/zvZ4XI7W9o1TE9HOL2mTSSZAnwrULmlN1icUckxpRRIjLzT0pIZZGFYm0cW1zv0bIye1hSWR1FQBs7wsbH1NEbBoVM2zWpLBKC/U+IDR6eVlF+sWFRbMGsVlw2wq5xJatevvK6HAQIXEe8oLfGepN2lVMmG6+pbaCPtiAgJs2dtdslnVuXZdLgep5F6YrZP/ojl0v1y44P9FEuUf6ysjnCAMNWBOOkqBYVrK55Tv7jOMk502UxNAqphKGjYBECuq0VVi4cKHYvXt3s5sx6tH51Lg4DWeZZtVqNdUeBYCDXcsjv29G51bjTdEWMGIbU5NIrMdv0dZOianSgquzv+lcbSlZGu2H6YqtzUdOlEPFhSt5Inzxhrk1c6GQJ0wYOwYnyu6BE3H88FzQfdfMW/dIZioZqOX0Lrxla6J+cwQv/UmcfZoEj4t4j0K7SVhHoJAjrL9+rjWlkfogtHlvL9bc3xNq1TWR5rVPRHuEEAuD29kyxzSdLJXDSoJm1mp1rT3q+j7b0o7qGwWEl64KW3arx5LlsgQl01YEMVk9XccxrfxxaWJrc5LWn0EhYlvUbf0ftQKIDd13TVaEXKlYqBIFb7vQHlyQI2DcmBxOVYacLJMC4VZBHQTgizfMrRE8hRwlPocSScfif63ZviOCy+X1ZIfmaFZmVGJLp9GKRBGnSVvwXH2oXKMgXYq1687NJtjC0krE6ROXdkYNxHAdx7gJl5uJTWC5LBe6Iv3gorg2yPG3LfEnfbMM7o8onshJmhMBUXnwFf156yxBNuu7xBQpH4YAsHbLftQsxtPZXxnovmEqg17ut7DlU3UZPCwC2kYzgr5YzDFNx5Q7KVfHk1EzcbU8pWHBc/WhMi2FBJ3Qgzd909ebrnSVSbDZrEJx+yToDxi8mRRyhP4zXtJgV4EYxYIoxUozrbJh6ESybinI9EAAePNj6azJ2P7k0dT84MJEue2BwEaeCG+aON7pQSIpIVfyhX2fn4A7KkFREDYn1TF2oZ7StToRKEXTexZPy1zBetv3V/B99VJPovS4sJhjmo7JLaEVcirpcE1omtby8u0r5oQ6wEdZGnQp2RWldJXNKrSk61Frn7hY7QieA7sQnmVDJhSWyzWuAitOUue0xjTpMna2PnB9ILBZfjpiWpldlk9NDwRhrFo0FQsvmOT8IFEPOj88F7/OIMHr0TYn47Q/jaS7R/rKNXMoC9gSPqtMLBYwYdyYulaG0kiUHgaLOYZJGFeh1MwoyLh+TK7nFrZ/07JbWEoIkyABqqMDj/efTWa7ftuBGiuCi8DSJZwt5MlqbUpjTNOqZWrrA5cHApNjentbocbi5ypGw/rJ9kBgSzmx5KJJVefj+iARxLZ8aAqwkcSRNF/Z/lTVfmzJjOP4EU4pFXHy9EDoUmtHqehs2ZIPO3IO1RtMkATyul27RV8DV0X2RcFPXhyHZrgIsZhjmo7Nb2NJ16OZ9Dmy4SqU0ijnFbWdcdK6APWXrjLd3E19IgCtL5dLJYe6BFbwuzzkuz2NMU2zjF09IvO2q2YbKyGoRBGjtuXToLXPNXAFAH586AQ27+0d/kwcISkjIldv7NZOA1OATT089fLJqv9tyYzjjKWL6JAC2hYJGnwvUH2NFws5DAjRPD9E/7hBH0QTfeUKCjmKHUlbT83juHAFCKbp6CocSBqZTT9J1Gz7aoF4lSxVo4iCy7nZ0FVMWPNAD+ate2TY302HabkmrJJD3MoUuoSzlZAi2mmMaVJl7KJsd8G1EoJNjAYx9d+dK+cNW/uWdD1qragQ5Xgqtr7oKBWx/vq5ww8cUT8PeIm768UWLFZKoeh8R6mI89vH46aN3cZjTxibr6nCIa1x8hrvrww1NaBEXrdR5ntlSOAX5YFYx2vG0jKLOabprJjfgfXXzzVmgHf5Im5FIpUkGkHobraVQTFsnRWIlhVgSqlovcHGFVhxRFQaY5qEEDM5ZNfjqG2qhBAUWFEDSUz9p3sIWL2xG9MDwi6u+F2zbKa2bJ4UknIM486nQj7+7Xbz3l4s6XrU+HqeCKcTStUikdUSgtbBIKW2sTUPdmu37G/qsqqO3r6yduxsxBVlUauZJAEvszKZQC59mJyEW6EuYRxasRpFvbiMpetXqEslh7j+gXGXTOMsL9tIIo+dbXkuLq7Lv0ktPduqfKhLt3UdL/gUofyvjt3EYgHjCzn09duTHqu4LvGpjMmRU2DDoBDoryQnnqLki9P1dVby9AVZv+0Arl3Q4RSNHReuzcowaL4fGRNOvZGV9daYlPdX3bGjBlzYSDoZcBJpV+L2eRo+c677jFqz19RHYW2VQjLuuK3fdqDG4b0yKHDTxm6se2g/Xjs1MGxt6iufDbBxHYc48/7cCYVEEyS7ErWY24zOrcP5FdOIkE2K3r4yHtzTizuumYO1W/YnLjrjRnEnAZfz4nJemWIklvYaSSQxPq4pFEyJW9vbCtj76SsitTsuSSZ1bmbZr3qObeqDKPsM7kPmqouyTyDcYZ8APNe1PNa4xUkdIs/V5XhxU580KwFvEmW0skqU6Nwo+2xE+T5TOS8WcyzmMkez6poy4SQlSNQxLrUVqqwegCcQTTc9ecNuNUxioRHnoxMSLvVRbeId0C9tqz5urnVV5edMkaIEOCWireeGOv8zj8QSL+2G+at7wLFVtzARt+h7EhRyQCWqma4FkHWlk1pqlYK7EZY5rs3KtAyj0Y+sVUhquS44xrobv+mm16pL7s10IQgu1UoBLZeZ4tTYlaLJRbCF1VWV+7T1UZh/X72+SnH1kk4AmlLHyHnvUmpL0syku60g5EzVbGzkiBL1mdP5bjb6HsZijmEcScNi2GpWyLQEiUnAt1oBextJ++BFJVjJIyhCotbYDe5TxSbYbOk17lw5z9hHNmd8m0XE9RqLE6Bgw/aAE6cmqkxKPCYBa1nWaqfWQ5xqIGkK5CQqvsSBU5MwmUOG4dtySTWjTcG0CPXmv0tjn2nTyNx4Iy11SyPOx/XacbWwxk2LYtu/KaFqnggr5nfg2gUdVbnrrl3gCUbb50z5DqNcY2HnVMgTSkX3XG4CMI7B7CnnOO9HMiQENqycV19BVaVtIwEi1MwZG41K5tuM7AtsmWMyRVYLladRczOtOp5pkkRkZdTjZbUv4pDm+SRRaSFKjV0btv2bLHODQhhz1y28YJLRmmKzskS5xkylsoBqy1+UJVLTGOx89rj2/XkivGnieGPfrXtov1OJqThLj1kjT4QLJ7fh2aP9xjEWojbfoY2hBi1ZN8MVhC1zTKaIm709bZqZ2iFr1FsBIgpRrLRpW3SzaDFWSaLSgq7Gbhxrom7/BE/cGIq9oL1Nn4ZDnoMpEastQWuUa+x7PS9q31sqFqrmuck6Z7L56MbAJkxtY+MSoNFsVwSXhLkyGbONQSHw1MsnQ0ValNQtjZByYfWb04Itc0ymyKrAScNXjHPq2YliaUrboptVi7FK1EoLQP01dk2o+5cl2uSN1FQYQAj7OZiiWW1VLKJcYyYftuD2tVfPrikcnwMw0ZLKI9gGU4SqXGoG9GNj8xskAKW2AoQAVock+7VFi9eLy3d1ZcjL35dEpG7mLJBNWsNmyxyTKdKoIZkEafiKtWpt1kYRZmlSLWU3b+pJ1aKbVYuxStRrJ20Lq9x/R6nodH/r81Ok6LBFs9qiXNO4xlbM78DKy87WpCUAlCOr1Szoq7X4wnbt++R209iYrH8EYMPKeThVGUJfuWLt71KxUGVtTdqPbGIEv8IkAhHitp/g9UV7wjVtw+o3pwWLOSZTZFXgpOG8PtIc/JPGZqUJOrabbgpRLbqmpdSsWoxVsnrtuPZRnsh6DmnXyjXd1OV2OTemd27FPTsPDc85AWAwpA7poBBV8+ngK/o2m7ZLTEcRAG7a2O1kbesrV4YrZTzXtRxfvGFuaL3SjlIRNy6eFrpvIF58RlxBtuQisy9lGM91LUf3bVdg76evwJ0r50Wq2QrYl5ObYS3kZVYmUzTawT4KaTivp7HPVkt3YqJkWLYqGXyrdESx6OqWUtfc34N1D+033kSbbTFWyeq145qcdVCImnOQJaJWb+xGzrAkV0+tXJXbrpqNNQ/01AQYHO+vYP5nHqlKDBxHPvT2lbHmgR5rGakw4ZtUAmGdm4BuSRyornH83NHXsOOZY9Z99/VXUCzkUI6QP2VIiMjpUpZcNAn3fPhtxkTmNqR4VL8ri4XccNWZsLZIv7ibN/UYl8sbzYgSc0T0DgB/ASAP4O+FEF1NbhITg5EWwdhIWsG3yxXTPcvmW6US1SqlE4iVIWFcPsuC1StIFh8OXPOASUuHPIfgXNbdNJMcA5uoSaqsVWVQWPPLhQnTJPOjqVG96ryxVe748aETofud4pfKioJJqJs4qFRM0c0vWd3E1NerFk2tmV/9ivgU8JctSe/jOTh4NtpaRzMSPY8YMUdEeQBfAfC7AF4A8DgRbRFC/LS5LRvdjBQrUT00sg9aMd2JCVMSV1l+Svc0LhOrJlmMXkczC2o3krCHA5e5vWJ+B3Y/fwz37jqMQd8Ck8tR1dKkTpSZrK/1jHEU6rkdx0nK6yJMk045Iud80EJVHhiCAPDSiVPY/fwxrJjf4WQNl+cQtYh9FPEjjV5qmycWCxhfyKGvv7Y03a2b9w3PvTwRVi2aittXzMGSrket5zMEoGNiESdPD9ScyxCAtVv2G8fDJaI3aUaMmANwGYCnhRDPAgAR3QfgXQBYzDWJkWQlikuj+6AVfLtcsUUimvKf1eNz6LocSEBDCmpngbDAD5e5HcwDJq0er28raG++Els+uoMp1LLV1YyNQs5fogsrR6fD9eEgTrUDG1NKRauFalCI4Qhi23eIrHUqz2HdQ/sTaZ8OIVCz7N1XrqBYyGPDynlYMb8Dt27eN7wEqgo4FZfvxCO+T66OvnIFa6+enZkqNSNJzHUAOKz8/wKARcE3EdFHAHwEAKZNc3PoZOIxkqxEcWl0H9ST7iRrVlRbwto0/MNcb5RZ8pMLEncMTZ+zPRy4zm3T8nXb2DHY++krjG2ype9Igyj5ynQMCdSITNflZdeHg+C8t9mzwvzr5LXkct737jqMiYYSZKViAd23VY9jUsvSJmz1cHc/f6wqhY0qSFVBZ/LJVQl7wMuSn+pIEnNOCCHuAnAXACxcuHCkVDXJJCPJShSXRvdB3Iz9WbSihn1RBv3DZLRh3C9VnfP9yTMDVQ7xWfSTk8QdQ9vnbA8HrnM77jWQlD+Sq8ANs6KF+WEFRWZwPpXaClXWJCC9+eQSKPGWaROxYn5HaE46wOtzk4bWbU8qUCMqvX1l3LvrsPa1e3cdrhJzp0IEbCHnBTmse2i/VvTJKOes+HiPJDHXC2Cq8v/5/jamSXBS3PA+SNoaFvdJMatWVNcvyqTEqE4gZuGp24W4Y2j7nO3hwLSMGLy+434PJOGPFGVe2ASISzkv3WeD8ynovyXrzsY9HxODQoT61+145hhu3bzP2b3AZMXSbW+GkAPsYyi3y2s6LNp2UAijkMvnCLddNbv+BifISBJzjwO4mIhmwBNx7wbwB81t0ugmrpVoJGHrg7SsYXGeFFvdilqPGLUJtqw8dbsQdwxtn9M9HCydNTk0jYVK3O+BJL4/oswLmwBRl0Hjikxd3dl7dh7C3TsPOfvMuS4Ft7cVrLVmJffuOoxVi6aGvs+Gbtm7WbVhw0Tk5r292vQzOoaEWcBmMUFvFtsUCyHEAICPAdgG4GcANgkh0vPCZELhpLj2PshSVYGkKm8kXb/UdX9xhUww+bAU1Fmru+pC3DEM+5xajWDNspl4cE/v8I1a4GxVAtP1vWJ+B65d0DF803e1SOmunWsXeNeN6/yKMi9ca7/GTc6su96lpHCdd64PV0LYK2NIBoUw1qR1RSegdH3UCML8Kdc9tN9JyIXRrCoPNkaSZQ5CiIcBPNzsdjBnaSXLRlRcl+BMfZAla1gSVpCkLY1R9hd3KS+ry8txMFlibLVLgWhjbxIkNid+nUXqwT29WHjBJCdBp+Y/izq/oswL134IplpxFadh17Vt3snvGlcZ0leuOKUGyRNFSiFi2keQsETEaWFbXk4rrUtWGDGWOYZpJElYdJpRh9Zk6UrCipq0pTHK/uJaS7IkqOslTu1SINrYx+mvKDV2bda2OPMryrxw7QeTOA279l2ua10/qt81rrhG/K5aNDX8TSGovmjqOALe8vTBruXYsHLesIUzzdoIcrm6EWXtVL/nJFcj4jKiLHMMUy+u1rYkLDqN9ikMs2zUa0VNWhhF2V/cwI+RFKRTT/+7jn2c/nKpsetibYtyfup1XGorYNyY3HCyaXVe6K53m4XRFPRRrgzi5k09WL2x2zj31iybGeqvpevHOClTwnzH1NxrW5940RitKQRCLXd5ohpfNFm6DKgeR4KXEkQIL/l3ktY6U9oieTyXqN2ox8pSFgAWc8yIJWokYlo3FhONzlGU9pJilBu9y9hEFQ5xxOhICtIx5QGbWNQXkI9DnP6yjWOUOek6H4LX8fH+6oSypvfZrneXKFIpoKw3dIt6MfVjnIehjlIRL504ZczT98wdVw7/r6tJW8ifjdZcc39PVTqVIDLqMyhSK4NiOHlwcDxcll1dl2YJqKrhu37bgWHXAgGvVmwc0VjIEV43fgz6+itVAlT9vtJVkWiWmwaLOaalcBVocZ6Y0rixhNFIn8K0lxRdb/Sb9/ZW3SBkQXugemzSElrBOXTtgg5sf/JoS6QfsRElD1hc4jyA2MbRZC3RzUnX+WC6jm/yb/SyvVGu96jWMVPyZJMoskWzuqYOkcg++cr2p/DUyydrXr9wclvV/y5jaqtmYfNFO95fsQZ+1EtbIYfPX3NpzXe96jsa51h5Iqy8rLZqhEQurZrOuxluGizmmJYhikCLY4WKInZa0aKT9pKiLumu+rQsbxBrt+yvualVhgTWbtlfNTZpWC51c+jBPb0jIsq6z5BGwbQ9LlFy/4XVznTNVSeP6xJ4YLuRqt8ZUa73ODdn1+TJYeXh1iybabSO5Ymw+MJ2HHylXHPNmUTMM0dPRlpeluMdfAgDzibWvcmyhJmmsCkPDNVduUOHLUjHxUrbDDcNDoBg6qZRDqBRHKDjWKGiBCS0YtqVRjgGyzQWG1bOw+mBIRz3lzjUABGTD069UXUuRHWiz4pzswvNCKgxEQwQ6itXcKoyhA0r52FH5+XD10nYnFT7f/5nHsHGxw4bAw/ke8MsMXK8o/SXrQ9NwQYCqJozdY2Pwbo6KAQeO3gca5bNrLnmTAwJxA/eCrbD/79kWMovFQux55+LRU2I+MvQB7uW404lMCOItOZO79yKi255GLdu9h4CwsQj12ZlWpKkHEBdlk+jCLQ4Vqio1rZWS7sS19IVpwpCEpGtaTgXR3Wiz4pzc7BduvHIkrXY1TJum5M637cg6pyKUoD+SF8ZG1bOc+4vU9/ecc0c67HVORM3dcz6bQesQRPSN61t7Bjn89eNTVgAh64dlUEv39raq2drrXZrr55dUys1SfJEeNPE8bGWoYGz3+EzOrdaxaOs7xp2Hq7Jn9OAxRxTF0k41bveNNPIGaXS6ICEZhBVgMYVNDbR1G4ocC1rHUrSCNiIMoeymIPOZTyyMH9N49/bV8ZFtzw8HEkJmOek6/LZkb5y5KW2KaVipP6qx68s7CEmLHWMi+XpeH+l7uX0sACOqJVC1KX0tBhfyEXOYydr0qpE9UvMIizmmLpIwqne9aYZRaDFvbG1mrUtbcLGxmQlsokmXYoGNXpOkkbARpQ5lMUcdFkUmDpsN0dp5QBgdDAH3Pt5SqlofW8hT1VzLZ8jnDw9gBmdWyMJXtt3Q5iFx9a+sPN0FRquYsb0MKWim1Mlw+dKIQXnbW231VK1QQByOcLJM961ICuRuOxJ1qRV557ueyEOzbTes88cUxdJ+Om43jRb0U+t1XHJEabzvbH5Qq2Y34H1182tGsf1183VPi3rqMcHLMocypIPmsR0Y+wNGY9G41LO6d5dh62vl9rCU6rIOWUak/a2Qs0dfnBIoK9c68sZBZMvpW3OhM0n0z6TLI2VzxGWX3qe0/6C1/4pg9AxbR8+psGnME+EoYhCrpAj3LlyHqaUihgMBITISiRhNXKB2rm3Yn51ybl6aFZJRrbMMXWRhJ9O2BOfSpRIuiz6O7UacXOEyci4egrYp+UD5jqHsuSDJjFZMvJEmbLaqZZxm4XOhullebsNzindWAkBa440IFm3EJPVec2ymUbfsaWzJjsvn9e7FDg45FlF25VEyjnDnAqKz3JlSLtP0/bhYxoGUkYku1jmCNXjbYqe7e0r406NL2RYmzbv7cXGxw9HshJ2+BbhqJbYtGAxx9RFEn46pusnhvV9mCzd2FqZenKE1btk3WwfMNdUGI3EdmPM2rKwHP+LbnnYKEBtnLBENz/XtbzmWEDtXHHN+p+UW8iaZTNr1/r8/00F7b/X8yK2P3nU+n2lXkuqa0Pcr0g1ce8548fg5JmBKgEa56HF5HJRLOSMgs9FPOnq/toeauKIX13SYxuyf6Kk1kkbFnNM3dR70zZ9adu+zMPI2o1NJU50aLOOHebYnJUvsjSop0B8WtiKiAP6Zdhmj8eqRVO1FqmwuqBJVABxvaEn5RaiSwxcGfIiPm0peUzfdWHfV3F9zoCzmrOvXEEhR2hvK9TkAVSxBS7ZLIunB+yWOxsmUWl7qAHOzoXpnVudjhPmQ6gSjFjNivWefeaYppOGb1IW/Z2A2vxbjfRrintsmTvuua7lkXKENau9SZFEepWksfV5owqMR+X2FXNw4+Jpw5a4PBFuXDzNGvwAJDO/XPzNou7T9t1i82mMs89grrrgNRFXyAWpDAm0jR1Tc42r3HbVbORz1dbUfM4LXLJdKyGr3EZs/qwmv7jgdtf3uVAs5HFnIE9ilvy42TLHNJ00fJOy6O8ENHf5N+ljp70M2uyl8ixZd10LxwPm8WimRfj2FXNCxVuQJOaXbh9LZ02uq3yb7bvl5k09xuW/1xfHGC1A/WcGUMiR1r9PtXKZUrBIC12UFB1BXOZ1DsBg4H/bZ4/0lWNbD8OqYti+3+Vc16Ut0d0HSoa6xib/TJWsZEBgMcc0nTREQbP9rUw0UyCkcew0v8iaLabSLn/mimvheMA8Ho0ICGq0WAwezyTSkp6jtu8Wk2P+oBDagvaS4/0VFPJkFBXyIcY094eEwMGu5cY+ccnFNtFQxUFiW0K2XSumZMk2wvwpbWMQnOtq2hJTUl9T0uP119dG2WcVFnNMJkhDFGTliUmlmQIhK+LElWa3NyvW3SQslGlbOZMUiyarirpPADXHUwVD2tHrpu8Wm09jmGN+ZVBgwrgxOFHWl+OSosV2Tdi+89R+1RGWlcP2cLVh5bwaMZQj4OTpAdyz8xCKhRxODww5L7m6WPJ0QSGrN3Zro3OlkAta+4L1g4lg9RvMMizmGKaBNFMgZEWcuNLs9mbFupuEhTJtK2dSYlFnVQnu07SUGUT1b4wzhq6WP5WwORvmmN/bVzYKQnnMKNeEzlq6emO3Viwe769geudW5ImqKnSox7c+XAXE4JA4W2+5XBlCIUf4g0VT8eCe3tDkvFF82oJzxjQ3gnM9+Lm+stni3QqwmGOYBtJMgZAVceJKFtqbtHU3zlJkEhbKtK2cSYlFl7JcUfyvpIXO1WJoswq6WP5c56wttcaaZTO1S37qflzmkMlaOtGwlCsxVeiwCcmw+rGAtyT7vZ4Xccc1c6qsYfWmRXEt5Rac63Gr22QVFnMM02CaufybxaVnG63WXhtxlyKTsFCmbeVMSiwm7Q+ZJ3K2GIZZBYOY9uMyZ8NSawStXDX/O2ASK+MLuZoSZzru3XW4SszZhKRrPr++cqWmf+oVTS5zRjfXXarbtFLSeRZzDMMwDSDuUmRaUZ1JWhrqEYvqzdxUjSAOxULeaLHR3chdLTxh+3HB5luns3JVBsXwknFQZKy5vwfrHtpf4+tlatvxfi+vXBiDQmBJ16NOlVvqKVRf7wOb6diyXJhprsetbsNijmEYZhRTz1JkEhbKNK2cccWiq79TGB0Gn7Yoia3jCLMwy6PJ6hS3sopOZFSGxHDKE9WCZBM5YSXOJPVYj3W0O9TbjYqpL8PyvdVT3SaLsJhjGCYxWs3PpJE0Ozo3DVzH2/S+sLxpYbjctF0thlGtS2GWR9d6q1Eqq7iICbW0mO7co1of41iPS341CXUEZYLhKLjMrxXz45Xds32uFavbcAUIhmESodkVG7JOVis0xMV1vG3vs+VNu3PlvJr+kmWnXLPtr5jvnqFfNz5yMbKjVMSNi6c57Wfz3l4s6XoUN23stlYQWTE/emWV8QW3W/aRvrLx3ONUP3C1Hsvzue2q2RgTWMqNKjaizC9d2b2w7x3b55bOmqz9jGl7FmDLHMMwidCKfiZJ4WpBAFonmjgM1/G2vc9mrUyqv1yXl5M4XtAapyNMGNna8clN3U7tkKLPdO4uS6IqUS1StgTDSedGNL3v5k09WL2x2ziOccr1bX/yqFPbmwGLOYZhEqHZFRuaRZTIt5EUnes63mHJZl3ysjWKeo/nEkThIoxM7XBNumsrbq9bEn3t1IDRjy5OIIupmWnkRjS9T1rcTNdjnO+rLH+X8TIrwzCJYCtAPpKJ84Q/EnAdb9v7oiyDtgJhN/t6l9XDylxJwkSfuiS699NXYP31c4fHoFQsRFrKBmqXRE1EzY3ost1ln7rr0bZ/U2mzsJJnzYQtcwzDJEKzKzY0i6Qskq0WPOI63q5VEeolC/1nC6Iw1QWNwqpFU53qnLqKPkkjLJJp5UZ0jaQNXo+mmrFLZ03G1ide1O4jYrc2FBZzDMMkwkjzCXMliSjVVkxS6jrejZgXcfsvTskuG6bqDUkVbJdJfGUEpolVi6bWfawo2B5cCIjVl3HnlylXYfB6NPm/bX/yKPr69RUyTNuzAImEEjS2IgsXLhS7d+9udjMYhmlhdE7vLikzVJZ0PWpMIhssDs7UEqf/XIIVoo7j5r29WPNAT1XS30KesP66ZMScjls376tKr6Grq5o2Yf3fSKup6/U4o3OrdklYis+sXo9EtEcIsTC4nX3mGIZh6iAJv6/RGjySFHH6z2VpMKrvY1j1hjS4fcUcPHPHlTjYtRzP3HFlw4UcYE+n0uiURa7Xo81nrhXTCPEyK8MwTJ2kVZJopAePJEWc/nMVyr195ZqyVlH3OdJFuW1JdEnXow1PWeRyPdp88lrRZYTFHMMwTJ3Uu4w0WoNHdMTpyzj9F6Xig6sP3mgW5SYBlVWBGybYWi2NEIs5hmGYOkgieKEVLQFpELcv4/SfaxSkxMWa1AxRnoUoXhtZFriugi3rfQxwAAQHQDAMUxccvJAcje5LUzSryWJHAJ7rWh5pn1lw9m8mzWhjkmOQtT42BUCwZY5hGKYOsrqM1Io0ui9NlhmTqKynekMaZLmEniqoSm0FjBuTw4lypeECt940P1nuY5WmRbMS0Voi6iWibv/nSuW1W4joaSI6QETLlO3v8Lc9TUSdyvYZRLTL376RiMY2+nwYhhmdjNbKF2mQlb5slWjGrD5IBCNYj/dXcHpgCBtWzsOOzstTFUFRKrJs3tuLJV2PYkbnVizpelQbYZvVPg7S7NQkG4QQ8/yfhwGAiC4B8G4AswG8A8BfE1GeiPIAvgLgnQAuAbDKfy8AfMHf15sBHAfwoUafCMMwo5NWufG3Alnpy1YpM5YV8RukmSXuXMWXa8qUrPZxkGaLOR3vAnCfEOK0EOI5AE8DuMz/eVoI8awQ4gyA+wC8i4gIwOUAHvA//00AKxrfbIZhRiOtcuNvBbLUl2r90rStSXHJivgN0kxrlqv4chWcWe3jIM32mfsYEb0PwG4ANwshjgPoALBTec8L/jYAOBzYvgjAuQD6hBADmvfXQEQfAfARAJg2bVoS58AwzCin1dIYZBnuS3eyGgXdzAhW14hiV8GZ1T4OkqqYI6J/AfAmzUt/CuCrAD4LQPi/vwjgg2m2BwCEEHcBuAvwolnTPh7DMAxTTSukemgVsih+m5k30VV8RRGcWezjIKmKOSHE77i8j4j+DsD3/H97AahVgs/3t8Gw/RUAJSIa41vn1PczDMMwGSLpaEMmezTbmuUivpbOmoy7dx7Sbm9FmrbMSkTnCSFe9P/9fQA/8f/eAuDbRPQlAFMAXAzgMXgpfi4mohnwxNq7AfyBEEIQ0XYA18Hzo3s/gO827kwYhmEYV1ol1QNTH1m3Zm1/8mik7VmnmT5zf05E8+Atsx4E8EcAIITYT0SbAPwUwACAjwohBgGAiD4GYBuAPICvCyH2+/v6FID7iOh2AHsBfK2B58EwDMM40iqpHpiRzUibh00Tc0KI91pe+xyAz2m2PwzgYc32Z+FFuzIMwzAasuKnluXyTkx2SXr+jrR5mMXUJAzDMEyCuObUagStkuqByQ5pzN+RNg9ZzDEMw4xwmpnENUiWcskxrUEa83ekzcNm55ljGIZhUiZr/kFZd45nskVa83ckzUMWcwzDMCOctPyDsuKHx4xsRpp/WxrwMivDMMwIJw3/oCz54TEjm5Hm35YGLOYYhmFGOGn4B2XJD48Z2Yw0/7Y04GVWhmGYUUDS/kFZ88PjJd+RzUjyb0sDtswxDMMwkTH5KzXDj4mXfJnRDos5hmEYJjJZ8mPiJV9mtMPLrAzDMExkml1MXSVrS74M02hYzDEMwzCxyIofE6euYEY7vMzKMAzDtDRZWvJlmGbAljmGYRimpcnSki/DNAMWcwzDMEzLk5UlX4ZpBrzMyjAMwzAM08KwmGMYhmEYhmlhWMwxDMMwDMO0MCzmGIZhGIZhWhgWcwzDMAzDMC0MizmGYRiGYZgWhsUcwzAMwzBMC8NijmEYhmEYpoVhMccwDMMwDNPCsJhjGIZhGIZpYVjMMQzDMAzDtDAs5hiGYRiGYVoYEkI0uw1Ng4iOAni+2e1gqngDgP9udiMYLTw22YbHJ7vw2GSbVhqfC4QQk4MbR7WYY7IHEe0WQixsdjuYWnhssg2PT3bhsck2I2F8eJmVYRiGYRimhWExxzAMwzAM08KwmGOyxl3NbgBjhMcm2/D4ZBcem2zT8uPDPnMMwzAMwzAtDFvmGIZhGIZhWhgWcwzDMAzDMC0MizmmoRDRJ4joJ0S0n4hu8rfNI6KdRNRNRLuJ6DJ/OxHRl4noaSJ6goje0tTGjwIM4zOXiH5ERPuI6CEier3y/lv88TlARMua1vARChF9nYheJqKfKNsmEdH3iegp/3e7v914vRDR+/33P0VE72/GuYw0Io7NLP8aOk1EfxzYzzv86+dpIups9HmMRCKOzXv862UfEf0nEc1VPtM6YyOE4B/+acgPgF8F8BMAbQDGAPgXAG8G8AiAd/rvuRLAD5S//wkAAVgMYFezz2Ek/1jG53EAv+W/54MAPuv/fQmAHgDjAMwA8AyAfLPPYyT9APhNAG8B8BNl258D6PT/7gTwBf9v7fUCYBKAZ/3f7f7f7c0+t1b/iTg2vwTgrQA+B+CPlffn/evmQgBj/evpkmafW6v/RBybX5PXA4B3KtdNS40NW+aYRvIr8C6UfiHEAIB/A3ANAAFAWnsmAjji//0uAN8SHjsBlIjovEY3ehRhGp9fBvBD/z3fB3Ct//e7ANwnhDgthHgOwNMALmtwm0c0QogfAjgW2PwuAN/0//4mgBXKdt31sgzA94UQx4QQx+GN4TtSb/wIJ8rYCCFeFkI8DqASeP9lAJ4WQjwrhDgD4D5/H0wdRByb//SvCwDYCeB8/++WGhsWc0wj+QmA3yCic4moDZ4lYSqAmwCsJ6LDAP4vgFv893cAOKx8/gV/G5MOpvHZj7NfYtf72wAen2bxRiHEi/7fLwF4o/+3aTx4nBqHaWxM8Ng0Dpex+RA86zbQYmPDYo5pGEKInwH4Arxl1X8G0A1gEMD/BLBaCDEVwGoAX2tWG0czlvH5IID/RUR7AJwD4Eyz2shUI7z1IM4vlUF4bLKLbmyIaCk8MfeppjSqTljMMQ1FCPE1IcQCIcRvAjgO4L8AvB/Ad/y33I+zS3W9OGsFAjzzd2+j2joa0Y2PEOJJIcQVQogFAO6F50cC8Pg0i59LdwP/98v+dtN48Dg1DtPYmOCxaRzGsSGiSwH8PYB3CSFe8Te31NiwmGMaChH9kv97Gjx/rG/D85H7Lf8tlwN4yv97C4D3+VF6iwGcUMzkTAroxkfZlgNwK4C/8d++BcC7iWgcEc0AcDGAxxrf6lHHFngPQPB/f1fZrrtetgG4goja/Qi+K/xtTPKYxsbE4wAuJqIZRDQWwLv9fTDJox0b/7vuOwDeK4T4L+X9rTU2zY7A4J/R9QPg3wH8FF5k0G/7234dwB5/2y4AC/ztBOAr8CxB+wAsbHb7R/qPYXw+Ac+C+l8AuuBXjvFf+1N/fA7Aj0jmn0TH414AL8JznH8B3jLQuQD+Fd5Dz78AmOS/13i9wFsqf9r/+UCzz2sk/EQcmzf57/kFgD7/79f7r13pX1vPAPjTZp/XSPiJODZ/D28Votv/2a3sp2XGhst5MQzDMAzDtDC8zMowDMMwDNPCsJhjGIZhGIZpYVjMMQzDMAzDtDAs5hiGYRiGYVoYFnMMwzAMwzAtDIs5hmEYhmGYFobFHMMwmYaIthPRssC2m4joq4b3/4CIFibchoeJqJTkPhmGYZKCxRzDMFnnXnjZ11Xe7W9vCEKIK4UQfWnsm4jGpLFfw7HyjToWwzCNg8UcwzBZ5wEAy/2SOiCi6QCmAFhFRLuJaD8RrdN9kIiuIKIfEdGPieh+Inqdv/0gEa3zt+8joln+9tcR0T/4254gomuV97/B/3szEe3xj/sRW8OJ6DUi2uC/91+JaLK//QdEdCcR7QbwCSJaQET/5u93m1JD8uNE9FO/Lff5236LiLr9n71EdA4RvZ2Ivqcc96+I6A+Vtn+BiH4M4HpTnzAM07qwmGMYJtMIIY7Bq/n6Tn/TuwFsgldeZyGASwH8ll8sexhffN0K4HeEEG8BsBvAJ5W3/Le//asA/tjf9mfwaprOEUJcCuBRTZM+KIRYAGAhgI8T0bmW5k+AVx5oNoB/A3Cb8tpYv/1fBvCXAK7z9/t1AJ/z39MJYL7flv/hb/tjAB8VQswD8BsAypbjS17xz/VfYO8ThmFakIaZ9xmGYepALrV+1//9IQA3+JaxMQDOA3AJgCeUzyz2t+0gIgAYC+BHyuvf8X/vAXCN//fvQFnSFUIc17Tl40T0+/7fUwFcDOAVQ7uHAGz0/75bOSaU7TMB/CqA7/vtzMOrKwn/fO4hos0ANvvbdgD4EhHdA+A7QogX/M/ZkMcK6xOGYVoQFnMMw7QC3wWwgYjeAqANwDF4Fqq3CiGOE9E3AIwPfIYAfF8Iscqwz9P+70E4fhcS0dvhCb63CSH6iegHmuPaUIthn1TauV8I8TbN+5cD+E0AVwH4UyKaI4ToIqKt8IqA7/CDQwZQvdISbJN6LFufMAzTgvAyK8MwmUcI8RqA7fCWIO8F8Hp4AuUEEb0RZ5dgVXYCWEJEbwYAIppARL8ccqjvA/io/IeI2gOvTwRw3Bdys+BZumzkAFzn//0HAP5D854DACYT0dv8YxaIaDYR5QBMFUJsB/Ap/9ivI6KLhBD7hBBfAPA4gFkAngdwCRGN86Nuf9vQnjh9wjBMxmExxzBMq3AvgLkA7hVC9ADYC+BJAN+Gt/RYhRDiKIA/BHAvET0BbzlxVsgxbgfQTkQ/IaIeAEsDr/8zgDFE9DMAXfDEkY2TAC4jop8AuBzAZzTtPANP8H3BP2Y3gF+Dt9x6NxHt88/1y35E7U1++54AUAHwT0KIw/D8CH/i/96ra0zMPmEYJuOQECL8XQzDMExkiOg1IQRHizIMkypsmWMYhmEYhmlhOACCYRimTohoF4Bxgc3vZascwzCNgJdZGYZhGIZhWhheZmUYhmEYhmlhWMwxDMMwDMO0MCzmGIZhGIZhWhgWcwzDMAzDMC3M/w9frnnb/TJU/QAAAABJRU5ErkJggg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052052" y="5732568"/>
            <a:ext cx="1018621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variants features of U-Shaped max, max standing and Theatre max show an extreme skewness to the right.</a:t>
            </a:r>
            <a:endParaRPr sz="2000" dirty="0"/>
          </a:p>
        </p:txBody>
      </p:sp>
      <p:sp>
        <p:nvSpPr>
          <p:cNvPr id="213" name="Google Shape;213;p24"/>
          <p:cNvSpPr txBox="1"/>
          <p:nvPr/>
        </p:nvSpPr>
        <p:spPr>
          <a:xfrm>
            <a:off x="0" y="0"/>
            <a:ext cx="12191997" cy="12221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NUMERICAL FEATURES (DISTRIBUTION)</a:t>
            </a:r>
            <a:endParaRPr sz="1400" b="1" i="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3CA1-D252-3160-35A6-C08D6D2D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1669076"/>
            <a:ext cx="11314285" cy="40634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511</Words>
  <Application>Microsoft Office PowerPoint</Application>
  <PresentationFormat>Widescreen</PresentationFormat>
  <Paragraphs>102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Rounded</vt:lpstr>
      <vt:lpstr>Calibri</vt:lpstr>
      <vt:lpstr>Comic Sans MS</vt:lpstr>
      <vt:lpstr>Office Theme</vt:lpstr>
      <vt:lpstr>PREDICTING WHEELCHAIR ACCESSIBILITY FOR EVENT CENTERS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SPAIN ELECTRICITY SHORTFALL</dc:title>
  <cp:lastModifiedBy>Emmanuel Adetunji</cp:lastModifiedBy>
  <cp:revision>6</cp:revision>
  <dcterms:modified xsi:type="dcterms:W3CDTF">2022-05-30T09:41:50Z</dcterms:modified>
</cp:coreProperties>
</file>